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0"/>
  </p:notesMasterIdLst>
  <p:handoutMasterIdLst>
    <p:handoutMasterId r:id="rId41"/>
  </p:handoutMasterIdLst>
  <p:sldIdLst>
    <p:sldId id="278" r:id="rId3"/>
    <p:sldId id="279" r:id="rId4"/>
    <p:sldId id="280" r:id="rId5"/>
    <p:sldId id="281" r:id="rId6"/>
    <p:sldId id="282" r:id="rId7"/>
    <p:sldId id="366" r:id="rId8"/>
    <p:sldId id="284" r:id="rId9"/>
    <p:sldId id="285" r:id="rId10"/>
    <p:sldId id="367" r:id="rId11"/>
    <p:sldId id="287" r:id="rId12"/>
    <p:sldId id="288" r:id="rId13"/>
    <p:sldId id="307" r:id="rId14"/>
    <p:sldId id="308" r:id="rId15"/>
    <p:sldId id="334" r:id="rId16"/>
    <p:sldId id="335" r:id="rId17"/>
    <p:sldId id="360" r:id="rId18"/>
    <p:sldId id="369" r:id="rId19"/>
    <p:sldId id="370" r:id="rId20"/>
    <p:sldId id="313" r:id="rId21"/>
    <p:sldId id="361" r:id="rId22"/>
    <p:sldId id="372" r:id="rId23"/>
    <p:sldId id="368" r:id="rId24"/>
    <p:sldId id="316" r:id="rId25"/>
    <p:sldId id="317" r:id="rId26"/>
    <p:sldId id="336" r:id="rId27"/>
    <p:sldId id="337" r:id="rId28"/>
    <p:sldId id="338" r:id="rId29"/>
    <p:sldId id="364" r:id="rId30"/>
    <p:sldId id="373" r:id="rId31"/>
    <p:sldId id="374" r:id="rId32"/>
    <p:sldId id="375" r:id="rId33"/>
    <p:sldId id="376" r:id="rId34"/>
    <p:sldId id="365" r:id="rId35"/>
    <p:sldId id="363" r:id="rId36"/>
    <p:sldId id="314" r:id="rId37"/>
    <p:sldId id="315" r:id="rId38"/>
    <p:sldId id="277" r:id="rId39"/>
  </p:sldIdLst>
  <p:sldSz cx="9144000" cy="6858000" type="screen4x3"/>
  <p:notesSz cx="6797675" cy="9926638"/>
  <p:defaultTextStyle>
    <a:defPPr>
      <a:defRPr lang="de-DE"/>
    </a:defPPr>
    <a:lvl1pPr marL="0" algn="l" defTabSz="914400" rtl="0" eaLnBrk="1" latinLnBrk="0" hangingPunct="1">
      <a:defRPr lang="de-DE" sz="1800" kern="1200">
        <a:solidFill>
          <a:schemeClr val="tx1"/>
        </a:solidFill>
        <a:latin typeface="+mn-lt"/>
        <a:ea typeface="+mn-ea"/>
        <a:cs typeface="+mn-cs"/>
      </a:defRPr>
    </a:lvl1pPr>
    <a:lvl2pPr marL="457200" algn="l" defTabSz="914400" rtl="0" eaLnBrk="1" latinLnBrk="0" hangingPunct="1">
      <a:defRPr lang="de-DE" sz="1800" kern="1200">
        <a:solidFill>
          <a:schemeClr val="tx1"/>
        </a:solidFill>
        <a:latin typeface="+mn-lt"/>
        <a:ea typeface="+mn-ea"/>
        <a:cs typeface="+mn-cs"/>
      </a:defRPr>
    </a:lvl2pPr>
    <a:lvl3pPr marL="914400" algn="l" defTabSz="914400" rtl="0" eaLnBrk="1" latinLnBrk="0" hangingPunct="1">
      <a:defRPr lang="de-DE" sz="1800" kern="1200">
        <a:solidFill>
          <a:schemeClr val="tx1"/>
        </a:solidFill>
        <a:latin typeface="+mn-lt"/>
        <a:ea typeface="+mn-ea"/>
        <a:cs typeface="+mn-cs"/>
      </a:defRPr>
    </a:lvl3pPr>
    <a:lvl4pPr marL="1371600" algn="l" defTabSz="914400" rtl="0" eaLnBrk="1" latinLnBrk="0" hangingPunct="1">
      <a:defRPr lang="de-DE" sz="1800" kern="1200">
        <a:solidFill>
          <a:schemeClr val="tx1"/>
        </a:solidFill>
        <a:latin typeface="+mn-lt"/>
        <a:ea typeface="+mn-ea"/>
        <a:cs typeface="+mn-cs"/>
      </a:defRPr>
    </a:lvl4pPr>
    <a:lvl5pPr marL="1828800" algn="l" defTabSz="914400" rtl="0" eaLnBrk="1" latinLnBrk="0" hangingPunct="1">
      <a:defRPr lang="de-DE" sz="1800" kern="1200">
        <a:solidFill>
          <a:schemeClr val="tx1"/>
        </a:solidFill>
        <a:latin typeface="+mn-lt"/>
        <a:ea typeface="+mn-ea"/>
        <a:cs typeface="+mn-cs"/>
      </a:defRPr>
    </a:lvl5pPr>
    <a:lvl6pPr marL="2286000" algn="l" defTabSz="914400" rtl="0" eaLnBrk="1" latinLnBrk="0" hangingPunct="1">
      <a:defRPr lang="de-DE" sz="1800" kern="1200">
        <a:solidFill>
          <a:schemeClr val="tx1"/>
        </a:solidFill>
        <a:latin typeface="+mn-lt"/>
        <a:ea typeface="+mn-ea"/>
        <a:cs typeface="+mn-cs"/>
      </a:defRPr>
    </a:lvl6pPr>
    <a:lvl7pPr marL="2743200" algn="l" defTabSz="914400" rtl="0" eaLnBrk="1" latinLnBrk="0" hangingPunct="1">
      <a:defRPr lang="de-DE" sz="1800" kern="1200">
        <a:solidFill>
          <a:schemeClr val="tx1"/>
        </a:solidFill>
        <a:latin typeface="+mn-lt"/>
        <a:ea typeface="+mn-ea"/>
        <a:cs typeface="+mn-cs"/>
      </a:defRPr>
    </a:lvl7pPr>
    <a:lvl8pPr marL="3200400" algn="l" defTabSz="914400" rtl="0" eaLnBrk="1" latinLnBrk="0" hangingPunct="1">
      <a:defRPr lang="de-DE" sz="1800" kern="1200">
        <a:solidFill>
          <a:schemeClr val="tx1"/>
        </a:solidFill>
        <a:latin typeface="+mn-lt"/>
        <a:ea typeface="+mn-ea"/>
        <a:cs typeface="+mn-cs"/>
      </a:defRPr>
    </a:lvl8pPr>
    <a:lvl9pPr marL="3657600" algn="l" defTabSz="914400" rtl="0" eaLnBrk="1" latinLnBrk="0" hangingPunct="1">
      <a:defRPr lang="de-DE"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779CC93D-E52E-4D84-901B-11D7331DD495}">
          <p14:sldIdLst>
            <p14:sldId id="278"/>
            <p14:sldId id="279"/>
            <p14:sldId id="280"/>
            <p14:sldId id="281"/>
            <p14:sldId id="282"/>
            <p14:sldId id="366"/>
            <p14:sldId id="284"/>
            <p14:sldId id="285"/>
            <p14:sldId id="367"/>
            <p14:sldId id="287"/>
            <p14:sldId id="288"/>
            <p14:sldId id="307"/>
            <p14:sldId id="308"/>
            <p14:sldId id="334"/>
            <p14:sldId id="335"/>
            <p14:sldId id="360"/>
            <p14:sldId id="369"/>
            <p14:sldId id="370"/>
            <p14:sldId id="313"/>
            <p14:sldId id="361"/>
            <p14:sldId id="372"/>
            <p14:sldId id="368"/>
            <p14:sldId id="316"/>
            <p14:sldId id="317"/>
            <p14:sldId id="336"/>
            <p14:sldId id="337"/>
            <p14:sldId id="338"/>
            <p14:sldId id="364"/>
            <p14:sldId id="373"/>
            <p14:sldId id="374"/>
            <p14:sldId id="375"/>
            <p14:sldId id="376"/>
            <p14:sldId id="365"/>
            <p14:sldId id="363"/>
            <p14:sldId id="314"/>
            <p14:sldId id="315"/>
            <p14:sldId id="27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77700"/>
    <a:srgbClr val="CC6600"/>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88" autoAdjust="0"/>
    <p:restoredTop sz="83977" autoAdjust="0"/>
  </p:normalViewPr>
  <p:slideViewPr>
    <p:cSldViewPr>
      <p:cViewPr>
        <p:scale>
          <a:sx n="80" d="100"/>
          <a:sy n="80" d="100"/>
        </p:scale>
        <p:origin x="-2514" y="-1248"/>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28" tIns="45714" rIns="91428" bIns="45714" rtlCol="0"/>
          <a:lstStyle>
            <a:lvl1pPr algn="l" latinLnBrk="0">
              <a:defRPr lang="de-DE" sz="1200"/>
            </a:lvl1pPr>
          </a:lstStyle>
          <a:p>
            <a:endParaRPr lang="de-DE" dirty="0"/>
          </a:p>
        </p:txBody>
      </p:sp>
      <p:sp>
        <p:nvSpPr>
          <p:cNvPr id="3" name="Date Placeholder 2"/>
          <p:cNvSpPr>
            <a:spLocks noGrp="1"/>
          </p:cNvSpPr>
          <p:nvPr>
            <p:ph type="dt" sz="quarter" idx="1"/>
          </p:nvPr>
        </p:nvSpPr>
        <p:spPr>
          <a:xfrm>
            <a:off x="3850444" y="0"/>
            <a:ext cx="2945659" cy="496332"/>
          </a:xfrm>
          <a:prstGeom prst="rect">
            <a:avLst/>
          </a:prstGeom>
        </p:spPr>
        <p:txBody>
          <a:bodyPr vert="horz" lIns="91428" tIns="45714" rIns="91428" bIns="45714" rtlCol="0"/>
          <a:lstStyle>
            <a:lvl1pPr algn="r" latinLnBrk="0">
              <a:defRPr lang="de-DE" sz="1200"/>
            </a:lvl1pPr>
          </a:lstStyle>
          <a:p>
            <a:fld id="{D83FDC75-7F73-4A4A-A77C-09AADF00E0EA}" type="datetimeFigureOut">
              <a:rPr lang="de-DE" smtClean="0"/>
              <a:pPr/>
              <a:t>22.09.2020</a:t>
            </a:fld>
            <a:endParaRPr lang="de-DE"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28" tIns="45714" rIns="91428" bIns="45714" rtlCol="0" anchor="b"/>
          <a:lstStyle>
            <a:lvl1pPr algn="l" latinLnBrk="0">
              <a:defRPr lang="de-DE" sz="1200"/>
            </a:lvl1pPr>
          </a:lstStyle>
          <a:p>
            <a:endParaRPr lang="de-DE" dirty="0"/>
          </a:p>
        </p:txBody>
      </p:sp>
      <p:sp>
        <p:nvSpPr>
          <p:cNvPr id="5" name="Slide Number Placeholder 4"/>
          <p:cNvSpPr>
            <a:spLocks noGrp="1"/>
          </p:cNvSpPr>
          <p:nvPr>
            <p:ph type="sldNum" sz="quarter" idx="3"/>
          </p:nvPr>
        </p:nvSpPr>
        <p:spPr>
          <a:xfrm>
            <a:off x="3850444" y="9428583"/>
            <a:ext cx="2945659" cy="496332"/>
          </a:xfrm>
          <a:prstGeom prst="rect">
            <a:avLst/>
          </a:prstGeom>
        </p:spPr>
        <p:txBody>
          <a:bodyPr vert="horz" lIns="91428" tIns="45714" rIns="91428" bIns="45714" rtlCol="0" anchor="b"/>
          <a:lstStyle>
            <a:lvl1pPr algn="r" latinLnBrk="0">
              <a:defRPr lang="de-DE" sz="1200"/>
            </a:lvl1pPr>
          </a:lstStyle>
          <a:p>
            <a:fld id="{459226BF-1F13-42D3-80DC-373E7ADD1EBC}" type="slidenum">
              <a:rPr lang="de-DE" smtClean="0"/>
              <a:pPr/>
              <a:t>‹Nr.›</a:t>
            </a:fld>
            <a:endParaRPr lang="de-DE" dirty="0"/>
          </a:p>
        </p:txBody>
      </p:sp>
    </p:spTree>
    <p:extLst>
      <p:ext uri="{BB962C8B-B14F-4D97-AF65-F5344CB8AC3E}">
        <p14:creationId xmlns:p14="http://schemas.microsoft.com/office/powerpoint/2010/main" val="3738804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28" tIns="45714" rIns="91428" bIns="45714" rtlCol="0"/>
          <a:lstStyle>
            <a:lvl1pPr algn="l" latinLnBrk="0">
              <a:defRPr lang="de-DE" sz="1200"/>
            </a:lvl1pPr>
          </a:lstStyle>
          <a:p>
            <a:endParaRPr lang="de-DE"/>
          </a:p>
        </p:txBody>
      </p:sp>
      <p:sp>
        <p:nvSpPr>
          <p:cNvPr id="3" name="Date Placeholder 2"/>
          <p:cNvSpPr>
            <a:spLocks noGrp="1"/>
          </p:cNvSpPr>
          <p:nvPr>
            <p:ph type="dt" idx="1"/>
          </p:nvPr>
        </p:nvSpPr>
        <p:spPr>
          <a:xfrm>
            <a:off x="3850444" y="0"/>
            <a:ext cx="2945659" cy="496332"/>
          </a:xfrm>
          <a:prstGeom prst="rect">
            <a:avLst/>
          </a:prstGeom>
        </p:spPr>
        <p:txBody>
          <a:bodyPr vert="horz" lIns="91428" tIns="45714" rIns="91428" bIns="45714" rtlCol="0"/>
          <a:lstStyle>
            <a:lvl1pPr algn="r" latinLnBrk="0">
              <a:defRPr lang="de-DE" sz="1200"/>
            </a:lvl1pPr>
          </a:lstStyle>
          <a:p>
            <a:fld id="{48AEF76B-3757-4A0B-AF93-28494465C1DD}" type="datetimeFigureOut">
              <a:pPr/>
              <a:t>22.09.2020</a:t>
            </a:fld>
            <a:endParaRPr lang="de-D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28" tIns="45714" rIns="91428" bIns="45714" rtlCol="0" anchor="ctr"/>
          <a:lstStyle/>
          <a:p>
            <a:endParaRPr lang="de-DE"/>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28" tIns="45714" rIns="91428" bIns="45714" rtlCol="0"/>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28" tIns="45714" rIns="91428" bIns="45714" rtlCol="0" anchor="b"/>
          <a:lstStyle>
            <a:lvl1pPr algn="l" latinLnBrk="0">
              <a:defRPr lang="de-DE" sz="1200"/>
            </a:lvl1pPr>
          </a:lstStyle>
          <a:p>
            <a:endParaRPr lang="de-DE"/>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28" tIns="45714" rIns="91428" bIns="45714" rtlCol="0" anchor="b"/>
          <a:lstStyle>
            <a:lvl1pPr algn="r" latinLnBrk="0">
              <a:defRPr lang="de-DE" sz="1200"/>
            </a:lvl1pPr>
          </a:lstStyle>
          <a:p>
            <a:fld id="{75693FD4-8F83-4EF7-AC3F-0DC0388986B0}" type="slidenum">
              <a:pPr/>
              <a:t>‹Nr.›</a:t>
            </a:fld>
            <a:endParaRPr lang="de-DE"/>
          </a:p>
        </p:txBody>
      </p:sp>
    </p:spTree>
    <p:extLst>
      <p:ext uri="{BB962C8B-B14F-4D97-AF65-F5344CB8AC3E}">
        <p14:creationId xmlns:p14="http://schemas.microsoft.com/office/powerpoint/2010/main" val="151885317"/>
      </p:ext>
    </p:extLst>
  </p:cSld>
  <p:clrMap bg1="lt1" tx1="dk1" bg2="lt2" tx2="dk2" accent1="accent1" accent2="accent2" accent3="accent3" accent4="accent4" accent5="accent5" accent6="accent6" hlink="hlink" folHlink="folHlink"/>
  <p:notesStyle>
    <a:lvl1pPr marL="0" algn="l" defTabSz="914400" rtl="0" eaLnBrk="1" latinLnBrk="0" hangingPunct="1">
      <a:defRPr lang="de-DE" sz="1200" kern="1200">
        <a:solidFill>
          <a:schemeClr val="tx1"/>
        </a:solidFill>
        <a:latin typeface="+mn-lt"/>
        <a:ea typeface="+mn-ea"/>
        <a:cs typeface="+mn-cs"/>
      </a:defRPr>
    </a:lvl1pPr>
    <a:lvl2pPr marL="457200" algn="l" defTabSz="914400" rtl="0" eaLnBrk="1" latinLnBrk="0" hangingPunct="1">
      <a:defRPr lang="de-DE" sz="1200" kern="1200">
        <a:solidFill>
          <a:schemeClr val="tx1"/>
        </a:solidFill>
        <a:latin typeface="+mn-lt"/>
        <a:ea typeface="+mn-ea"/>
        <a:cs typeface="+mn-cs"/>
      </a:defRPr>
    </a:lvl2pPr>
    <a:lvl3pPr marL="914400" algn="l" defTabSz="914400" rtl="0" eaLnBrk="1" latinLnBrk="0" hangingPunct="1">
      <a:defRPr lang="de-DE" sz="1200" kern="1200">
        <a:solidFill>
          <a:schemeClr val="tx1"/>
        </a:solidFill>
        <a:latin typeface="+mn-lt"/>
        <a:ea typeface="+mn-ea"/>
        <a:cs typeface="+mn-cs"/>
      </a:defRPr>
    </a:lvl3pPr>
    <a:lvl4pPr marL="1371600" algn="l" defTabSz="914400" rtl="0" eaLnBrk="1" latinLnBrk="0" hangingPunct="1">
      <a:defRPr lang="de-DE" sz="1200" kern="1200">
        <a:solidFill>
          <a:schemeClr val="tx1"/>
        </a:solidFill>
        <a:latin typeface="+mn-lt"/>
        <a:ea typeface="+mn-ea"/>
        <a:cs typeface="+mn-cs"/>
      </a:defRPr>
    </a:lvl4pPr>
    <a:lvl5pPr marL="1828800" algn="l" defTabSz="914400" rtl="0" eaLnBrk="1" latinLnBrk="0" hangingPunct="1">
      <a:defRPr lang="de-DE" sz="1200" kern="1200">
        <a:solidFill>
          <a:schemeClr val="tx1"/>
        </a:solidFill>
        <a:latin typeface="+mn-lt"/>
        <a:ea typeface="+mn-ea"/>
        <a:cs typeface="+mn-cs"/>
      </a:defRPr>
    </a:lvl5pPr>
    <a:lvl6pPr marL="2286000" algn="l" defTabSz="914400" rtl="0" eaLnBrk="1" latinLnBrk="0" hangingPunct="1">
      <a:defRPr lang="de-DE" sz="1200" kern="1200">
        <a:solidFill>
          <a:schemeClr val="tx1"/>
        </a:solidFill>
        <a:latin typeface="+mn-lt"/>
        <a:ea typeface="+mn-ea"/>
        <a:cs typeface="+mn-cs"/>
      </a:defRPr>
    </a:lvl6pPr>
    <a:lvl7pPr marL="2743200" algn="l" defTabSz="914400" rtl="0" eaLnBrk="1" latinLnBrk="0" hangingPunct="1">
      <a:defRPr lang="de-DE" sz="1200" kern="1200">
        <a:solidFill>
          <a:schemeClr val="tx1"/>
        </a:solidFill>
        <a:latin typeface="+mn-lt"/>
        <a:ea typeface="+mn-ea"/>
        <a:cs typeface="+mn-cs"/>
      </a:defRPr>
    </a:lvl7pPr>
    <a:lvl8pPr marL="3200400" algn="l" defTabSz="914400" rtl="0" eaLnBrk="1" latinLnBrk="0" hangingPunct="1">
      <a:defRPr lang="de-DE" sz="1200" kern="1200">
        <a:solidFill>
          <a:schemeClr val="tx1"/>
        </a:solidFill>
        <a:latin typeface="+mn-lt"/>
        <a:ea typeface="+mn-ea"/>
        <a:cs typeface="+mn-cs"/>
      </a:defRPr>
    </a:lvl8pPr>
    <a:lvl9pPr marL="3657600" algn="l" defTabSz="914400" rtl="0" eaLnBrk="1" latinLnBrk="0" hangingPunct="1">
      <a:defRPr lang="de-DE"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90800" y="1772816"/>
            <a:ext cx="6180224" cy="1470025"/>
          </a:xfrm>
          <a:prstGeom prst="rect">
            <a:avLst/>
          </a:prstGeom>
        </p:spPr>
        <p:txBody>
          <a:bodyPr anchor="t"/>
          <a:lstStyle>
            <a:lvl1pPr algn="r" latinLnBrk="0">
              <a:defRPr lang="de-DE" b="1" cap="small" baseline="0">
                <a:solidFill>
                  <a:srgbClr val="003300"/>
                </a:solidFill>
              </a:defRPr>
            </a:lvl1pPr>
          </a:lstStyle>
          <a:p>
            <a:r>
              <a:rPr lang="de-DE" dirty="0"/>
              <a:t>Titelmasterformat durch Klicken bearbeiten</a:t>
            </a:r>
          </a:p>
        </p:txBody>
      </p:sp>
      <p:sp>
        <p:nvSpPr>
          <p:cNvPr id="3" name="Subtitle 2"/>
          <p:cNvSpPr>
            <a:spLocks noGrp="1"/>
          </p:cNvSpPr>
          <p:nvPr>
            <p:ph type="subTitle" idx="1" hasCustomPrompt="1"/>
          </p:nvPr>
        </p:nvSpPr>
        <p:spPr>
          <a:xfrm>
            <a:off x="3962400" y="3501008"/>
            <a:ext cx="4772528" cy="990600"/>
          </a:xfrm>
          <a:prstGeom prst="rect">
            <a:avLst/>
          </a:prstGeom>
        </p:spPr>
        <p:txBody>
          <a:bodyPr>
            <a:normAutofit/>
          </a:bodyPr>
          <a:lstStyle>
            <a:lvl1pPr marL="0" indent="0" algn="r" latinLnBrk="0">
              <a:buNone/>
              <a:defRPr lang="de-DE" sz="2000" b="0" baseline="0">
                <a:solidFill>
                  <a:schemeClr val="tx1"/>
                </a:solidFill>
                <a:latin typeface="Arial" pitchFamily="34" charset="0"/>
                <a:cs typeface="Arial" pitchFamily="34" charset="0"/>
              </a:defRPr>
            </a:lvl1pPr>
            <a:lvl2pPr marL="457200" indent="0" algn="ctr" latinLnBrk="0">
              <a:buNone/>
              <a:defRPr lang="de-DE">
                <a:solidFill>
                  <a:schemeClr val="tx1">
                    <a:tint val="75000"/>
                  </a:schemeClr>
                </a:solidFill>
              </a:defRPr>
            </a:lvl2pPr>
            <a:lvl3pPr marL="914400" indent="0" algn="ctr" latinLnBrk="0">
              <a:buNone/>
              <a:defRPr lang="de-DE">
                <a:solidFill>
                  <a:schemeClr val="tx1">
                    <a:tint val="75000"/>
                  </a:schemeClr>
                </a:solidFill>
              </a:defRPr>
            </a:lvl3pPr>
            <a:lvl4pPr marL="1371600" indent="0" algn="ctr" latinLnBrk="0">
              <a:buNone/>
              <a:defRPr lang="de-DE">
                <a:solidFill>
                  <a:schemeClr val="tx1">
                    <a:tint val="75000"/>
                  </a:schemeClr>
                </a:solidFill>
              </a:defRPr>
            </a:lvl4pPr>
            <a:lvl5pPr marL="1828800" indent="0" algn="ctr" latinLnBrk="0">
              <a:buNone/>
              <a:defRPr lang="de-DE">
                <a:solidFill>
                  <a:schemeClr val="tx1">
                    <a:tint val="75000"/>
                  </a:schemeClr>
                </a:solidFill>
              </a:defRPr>
            </a:lvl5pPr>
            <a:lvl6pPr marL="2286000" indent="0" algn="ctr" latinLnBrk="0">
              <a:buNone/>
              <a:defRPr lang="de-DE">
                <a:solidFill>
                  <a:schemeClr val="tx1">
                    <a:tint val="75000"/>
                  </a:schemeClr>
                </a:solidFill>
              </a:defRPr>
            </a:lvl6pPr>
            <a:lvl7pPr marL="2743200" indent="0" algn="ctr" latinLnBrk="0">
              <a:buNone/>
              <a:defRPr lang="de-DE">
                <a:solidFill>
                  <a:schemeClr val="tx1">
                    <a:tint val="75000"/>
                  </a:schemeClr>
                </a:solidFill>
              </a:defRPr>
            </a:lvl7pPr>
            <a:lvl8pPr marL="3200400" indent="0" algn="ctr" latinLnBrk="0">
              <a:buNone/>
              <a:defRPr lang="de-DE">
                <a:solidFill>
                  <a:schemeClr val="tx1">
                    <a:tint val="75000"/>
                  </a:schemeClr>
                </a:solidFill>
              </a:defRPr>
            </a:lvl8pPr>
            <a:lvl9pPr marL="3657600" indent="0" algn="ctr" latinLnBrk="0">
              <a:buNone/>
              <a:defRPr lang="de-DE">
                <a:solidFill>
                  <a:schemeClr val="tx1">
                    <a:tint val="75000"/>
                  </a:schemeClr>
                </a:solidFill>
              </a:defRPr>
            </a:lvl9pPr>
          </a:lstStyle>
          <a:p>
            <a:r>
              <a:rPr lang="de-DE" dirty="0" smtClean="0"/>
              <a:t>Rechtsanwalt Norbert H. Müller</a:t>
            </a:r>
          </a:p>
          <a:p>
            <a:r>
              <a:rPr lang="de-DE" dirty="0" smtClean="0"/>
              <a:t>Fachanwalt für Arbeits- und Steuerrecht</a:t>
            </a:r>
            <a:endParaRPr lang="de-DE" dirty="0"/>
          </a:p>
        </p:txBody>
      </p:sp>
      <p:pic>
        <p:nvPicPr>
          <p:cNvPr id="8" name="Picture 7"/>
          <p:cNvPicPr>
            <a:picLocks noChangeAspect="1"/>
          </p:cNvPicPr>
          <p:nvPr userDrawn="1"/>
        </p:nvPicPr>
        <p:blipFill rotWithShape="1">
          <a:blip r:embed="rId3" cstate="email">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0" y="0"/>
            <a:ext cx="2627784" cy="6879771"/>
          </a:xfrm>
          <a:prstGeom prst="rect">
            <a:avLst/>
          </a:prstGeom>
          <a:noFill/>
          <a:ln>
            <a:noFill/>
          </a:ln>
        </p:spPr>
      </p:pic>
      <p:pic>
        <p:nvPicPr>
          <p:cNvPr id="7" name="Grafik 6"/>
          <p:cNvPicPr preferRelativeResize="0">
            <a:picLocks/>
          </p:cNvPicPr>
          <p:nvPr userDrawn="1"/>
        </p:nvPicPr>
        <p:blipFill>
          <a:blip r:embed="rId4" cstate="email">
            <a:extLst>
              <a:ext uri="{28A0092B-C50C-407E-A947-70E740481C1C}">
                <a14:useLocalDpi xmlns:a14="http://schemas.microsoft.com/office/drawing/2010/main" val="0"/>
              </a:ext>
            </a:extLst>
          </a:blip>
          <a:stretch>
            <a:fillRect/>
          </a:stretch>
        </p:blipFill>
        <p:spPr>
          <a:xfrm>
            <a:off x="2987824" y="6201368"/>
            <a:ext cx="540000" cy="540000"/>
          </a:xfrm>
          <a:prstGeom prst="roundRect">
            <a:avLst>
              <a:gd name="adj" fmla="val 0"/>
            </a:avLst>
          </a:prstGeom>
          <a:ln>
            <a:noFill/>
          </a:ln>
          <a:effectLst>
            <a:outerShdw blurRad="152400" dist="12000" dir="900000" sy="98000" kx="110000" ky="200000" algn="tl" rotWithShape="0">
              <a:srgbClr val="000000">
                <a:alpha val="30000"/>
              </a:srgbClr>
            </a:outerShdw>
          </a:effectLst>
        </p:spPr>
      </p:pic>
      <p:graphicFrame>
        <p:nvGraphicFramePr>
          <p:cNvPr id="10" name="Objekt 9"/>
          <p:cNvGraphicFramePr>
            <a:graphicFrameLocks noChangeAspect="1"/>
          </p:cNvGraphicFramePr>
          <p:nvPr userDrawn="1">
            <p:extLst>
              <p:ext uri="{D42A27DB-BD31-4B8C-83A1-F6EECF244321}">
                <p14:modId xmlns:p14="http://schemas.microsoft.com/office/powerpoint/2010/main" val="153623592"/>
              </p:ext>
            </p:extLst>
          </p:nvPr>
        </p:nvGraphicFramePr>
        <p:xfrm>
          <a:off x="3764078" y="6187331"/>
          <a:ext cx="4768362" cy="554037"/>
        </p:xfrm>
        <a:graphic>
          <a:graphicData uri="http://schemas.openxmlformats.org/presentationml/2006/ole">
            <mc:AlternateContent xmlns:mc="http://schemas.openxmlformats.org/markup-compatibility/2006">
              <mc:Choice xmlns:v="urn:schemas-microsoft-com:vml" Requires="v">
                <p:oleObj spid="_x0000_s1158" name="Acrobat Document" r:id="rId5" imgW="10195200" imgH="1091160" progId="AcroExch.Document.7">
                  <p:embed/>
                </p:oleObj>
              </mc:Choice>
              <mc:Fallback>
                <p:oleObj name="Acrobat Document" r:id="rId5" imgW="10195200" imgH="1091160"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4078" y="6187331"/>
                        <a:ext cx="47683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bschnittsüberschri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07904" y="-27384"/>
            <a:ext cx="5040560" cy="1224136"/>
          </a:xfrm>
          <a:prstGeom prst="rect">
            <a:avLst/>
          </a:prstGeom>
        </p:spPr>
        <p:txBody>
          <a:bodyPr anchor="t" anchorCtr="0"/>
          <a:lstStyle>
            <a:lvl1pPr algn="ctr" latinLnBrk="0">
              <a:defRPr lang="de-DE" sz="4800" b="1" cap="small" baseline="0">
                <a:solidFill>
                  <a:srgbClr val="003300"/>
                </a:solidFill>
              </a:defRPr>
            </a:lvl1pPr>
          </a:lstStyle>
          <a:p>
            <a:r>
              <a:rPr lang="de-DE" dirty="0" smtClean="0"/>
              <a:t>Untertitel</a:t>
            </a:r>
            <a:br>
              <a:rPr lang="de-DE" dirty="0" smtClean="0"/>
            </a:br>
            <a:r>
              <a:rPr lang="de-DE" dirty="0" smtClean="0"/>
              <a:t> </a:t>
            </a:r>
            <a:br>
              <a:rPr lang="de-DE" dirty="0" smtClean="0"/>
            </a:br>
            <a:endParaRPr lang="de-DE" dirty="0"/>
          </a:p>
        </p:txBody>
      </p:sp>
      <p:pic>
        <p:nvPicPr>
          <p:cNvPr id="9" name="Picture 7"/>
          <p:cNvPicPr>
            <a:picLocks noChangeAspect="1"/>
          </p:cNvPicPr>
          <p:nvPr userDrawn="1"/>
        </p:nvPicPr>
        <p:blipFill rotWithShape="1">
          <a:blip r:embed="rId3" cstate="email">
            <a:duotone>
              <a:prstClr val="black"/>
              <a:schemeClr val="accent6">
                <a:tint val="45000"/>
                <a:satMod val="400000"/>
              </a:schemeClr>
            </a:duotone>
            <a:extLst>
              <a:ext uri="{28A0092B-C50C-407E-A947-70E740481C1C}">
                <a14:useLocalDpi xmlns:a14="http://schemas.microsoft.com/office/drawing/2010/main"/>
              </a:ext>
            </a:extLst>
          </a:blip>
          <a:srcRect/>
          <a:stretch/>
        </p:blipFill>
        <p:spPr>
          <a:xfrm rot="5400000">
            <a:off x="4031941" y="-4059324"/>
            <a:ext cx="1080119" cy="9144000"/>
          </a:xfrm>
          <a:prstGeom prst="rect">
            <a:avLst/>
          </a:prstGeom>
          <a:noFill/>
          <a:ln>
            <a:noFill/>
          </a:ln>
        </p:spPr>
      </p:pic>
      <p:pic>
        <p:nvPicPr>
          <p:cNvPr id="11" name="Grafik 10"/>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2123728" y="6381368"/>
            <a:ext cx="360000" cy="360000"/>
          </a:xfrm>
          <a:prstGeom prst="roundRect">
            <a:avLst>
              <a:gd name="adj" fmla="val 0"/>
            </a:avLst>
          </a:prstGeom>
          <a:ln>
            <a:noFill/>
          </a:ln>
          <a:effectLst>
            <a:outerShdw blurRad="152400" dist="12000" dir="900000" sy="98000" kx="110000" ky="200000" algn="tl" rotWithShape="0">
              <a:srgbClr val="000000">
                <a:alpha val="30000"/>
              </a:srgbClr>
            </a:outerShdw>
          </a:effectLst>
        </p:spPr>
      </p:pic>
      <p:graphicFrame>
        <p:nvGraphicFramePr>
          <p:cNvPr id="12" name="Objekt 11"/>
          <p:cNvGraphicFramePr>
            <a:graphicFrameLocks noChangeAspect="1"/>
          </p:cNvGraphicFramePr>
          <p:nvPr userDrawn="1">
            <p:extLst>
              <p:ext uri="{D42A27DB-BD31-4B8C-83A1-F6EECF244321}">
                <p14:modId xmlns:p14="http://schemas.microsoft.com/office/powerpoint/2010/main" val="4170038219"/>
              </p:ext>
            </p:extLst>
          </p:nvPr>
        </p:nvGraphicFramePr>
        <p:xfrm>
          <a:off x="2893583" y="6381328"/>
          <a:ext cx="4094163" cy="360363"/>
        </p:xfrm>
        <a:graphic>
          <a:graphicData uri="http://schemas.openxmlformats.org/presentationml/2006/ole">
            <mc:AlternateContent xmlns:mc="http://schemas.openxmlformats.org/markup-compatibility/2006">
              <mc:Choice xmlns:v="urn:schemas-microsoft-com:vml" Requires="v">
                <p:oleObj spid="_x0000_s2179" name="Acrobat Document" r:id="rId5" imgW="7638881" imgH="818924" progId="AcroExch.Document.7">
                  <p:embed/>
                </p:oleObj>
              </mc:Choice>
              <mc:Fallback>
                <p:oleObj name="Acrobat Document" r:id="rId5" imgW="7638881" imgH="818924" progId="AcroExch.Document.7">
                  <p:embed/>
                  <p:pic>
                    <p:nvPicPr>
                      <p:cNvPr id="0" name="Objek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3583" y="6381328"/>
                        <a:ext cx="4094163" cy="360363"/>
                      </a:xfrm>
                      <a:prstGeom prst="rect">
                        <a:avLst/>
                      </a:prstGeom>
                      <a:noFill/>
                      <a:ln>
                        <a:noFill/>
                      </a:ln>
                    </p:spPr>
                  </p:pic>
                </p:oleObj>
              </mc:Fallback>
            </mc:AlternateContent>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Divider 1">
    <p:spTree>
      <p:nvGrpSpPr>
        <p:cNvPr id="1" name=""/>
        <p:cNvGrpSpPr/>
        <p:nvPr/>
      </p:nvGrpSpPr>
      <p:grpSpPr>
        <a:xfrm>
          <a:off x="0" y="0"/>
          <a:ext cx="0" cy="0"/>
          <a:chOff x="0" y="0"/>
          <a:chExt cx="0" cy="0"/>
        </a:xfrm>
      </p:grpSpPr>
      <p:sp>
        <p:nvSpPr>
          <p:cNvPr id="5" name="Title 4"/>
          <p:cNvSpPr>
            <a:spLocks noGrp="1"/>
          </p:cNvSpPr>
          <p:nvPr>
            <p:ph type="title"/>
          </p:nvPr>
        </p:nvSpPr>
        <p:spPr bwMode="gray">
          <a:xfrm>
            <a:off x="317991" y="1268760"/>
            <a:ext cx="5118107" cy="1872208"/>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defRPr lang="en-GB" sz="3000" b="1" dirty="0" smtClean="0">
                <a:solidFill>
                  <a:schemeClr val="bg1"/>
                </a:solidFill>
                <a:latin typeface="+mj-lt"/>
                <a:ea typeface="+mj-ea"/>
                <a:cs typeface="+mj-cs"/>
              </a:defRPr>
            </a:lvl1pPr>
            <a:lvl2pPr>
              <a:defRPr lang="en-GB" sz="3000" b="1" kern="1200" noProof="0" dirty="0">
                <a:solidFill>
                  <a:schemeClr val="bg1"/>
                </a:solidFill>
                <a:latin typeface="+mj-lt"/>
                <a:ea typeface="+mj-ea"/>
                <a:cs typeface="+mj-cs"/>
              </a:defRPr>
            </a:lvl2pPr>
            <a:lvl3pPr>
              <a:defRPr lang="en-GB" sz="3000" b="1" kern="1200" noProof="0" dirty="0">
                <a:solidFill>
                  <a:schemeClr val="bg1"/>
                </a:solidFill>
                <a:latin typeface="+mj-lt"/>
                <a:ea typeface="+mj-ea"/>
                <a:cs typeface="+mj-cs"/>
              </a:defRPr>
            </a:lvl3pPr>
            <a:lvl4pPr>
              <a:defRPr lang="en-GB" sz="3000" b="1" kern="1200" noProof="0" dirty="0">
                <a:solidFill>
                  <a:schemeClr val="bg1"/>
                </a:solidFill>
                <a:latin typeface="+mj-lt"/>
                <a:ea typeface="+mj-ea"/>
                <a:cs typeface="+mj-cs"/>
              </a:defRPr>
            </a:lvl4pPr>
            <a:lvl5pPr>
              <a:defRPr lang="en-GB" sz="3000" b="1" kern="1200" noProof="0" dirty="0">
                <a:solidFill>
                  <a:schemeClr val="bg1"/>
                </a:solidFill>
                <a:latin typeface="+mj-lt"/>
                <a:ea typeface="+mj-ea"/>
                <a:cs typeface="+mj-cs"/>
              </a:defRPr>
            </a:lvl5pPr>
            <a:lvl6pPr>
              <a:defRPr lang="en-GB" sz="3000" b="1" kern="1200" noProof="0" dirty="0">
                <a:solidFill>
                  <a:schemeClr val="bg1"/>
                </a:solidFill>
                <a:latin typeface="+mj-lt"/>
                <a:ea typeface="+mj-ea"/>
                <a:cs typeface="+mj-cs"/>
              </a:defRPr>
            </a:lvl6pPr>
            <a:lvl7pPr>
              <a:defRPr lang="en-GB" sz="3000" b="1" kern="1200" noProof="0" dirty="0">
                <a:solidFill>
                  <a:schemeClr val="bg1"/>
                </a:solidFill>
                <a:latin typeface="+mj-lt"/>
                <a:ea typeface="+mj-ea"/>
                <a:cs typeface="+mj-cs"/>
              </a:defRPr>
            </a:lvl7pPr>
            <a:lvl8pPr>
              <a:defRPr lang="en-GB" sz="3000" b="1" kern="1200" noProof="0" dirty="0">
                <a:solidFill>
                  <a:schemeClr val="bg1"/>
                </a:solidFill>
                <a:latin typeface="+mj-lt"/>
                <a:ea typeface="+mj-ea"/>
                <a:cs typeface="+mj-cs"/>
              </a:defRPr>
            </a:lvl8pPr>
            <a:lvl9pPr>
              <a:defRPr lang="en-GB" sz="3000" b="1" kern="1200" noProof="0" dirty="0">
                <a:solidFill>
                  <a:schemeClr val="bg1"/>
                </a:solidFill>
                <a:latin typeface="+mj-lt"/>
                <a:ea typeface="+mj-ea"/>
                <a:cs typeface="+mj-cs"/>
              </a:defRPr>
            </a:lvl9pPr>
          </a:lstStyle>
          <a:p>
            <a:pPr lvl="0" algn="l" rtl="0" eaLnBrk="1" fontAlgn="base" hangingPunct="1">
              <a:spcBef>
                <a:spcPct val="40000"/>
              </a:spcBef>
              <a:spcAft>
                <a:spcPct val="0"/>
              </a:spcAft>
            </a:pPr>
            <a:r>
              <a:rPr lang="en-US" dirty="0" smtClean="0"/>
              <a:t>Click to edit Master title style</a:t>
            </a:r>
            <a:endParaRPr lang="en-GB" dirty="0"/>
          </a:p>
        </p:txBody>
      </p:sp>
      <p:sp>
        <p:nvSpPr>
          <p:cNvPr id="7" name="Text Placeholder 6"/>
          <p:cNvSpPr>
            <a:spLocks noGrp="1"/>
          </p:cNvSpPr>
          <p:nvPr>
            <p:ph type="body" sz="quarter" idx="10"/>
          </p:nvPr>
        </p:nvSpPr>
        <p:spPr bwMode="gray">
          <a:xfrm>
            <a:off x="317989" y="3356993"/>
            <a:ext cx="4785762" cy="108012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marL="342900" lvl="0" indent="-342900" algn="l" rtl="0" eaLnBrk="1" fontAlgn="base" hangingPunct="1">
              <a:lnSpc>
                <a:spcPct val="110000"/>
              </a:lnSpc>
              <a:spcBef>
                <a:spcPts val="600"/>
              </a:spcBef>
              <a:spcAft>
                <a:spcPct val="0"/>
              </a:spcAft>
            </a:pPr>
            <a:r>
              <a:rPr lang="en-US" dirty="0" smtClean="0"/>
              <a:t>Click to edit Master text styles</a:t>
            </a:r>
          </a:p>
        </p:txBody>
      </p:sp>
    </p:spTree>
    <p:extLst>
      <p:ext uri="{BB962C8B-B14F-4D97-AF65-F5344CB8AC3E}">
        <p14:creationId xmlns:p14="http://schemas.microsoft.com/office/powerpoint/2010/main" val="32370410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6" name="Title 5"/>
          <p:cNvSpPr>
            <a:spLocks noGrp="1"/>
          </p:cNvSpPr>
          <p:nvPr>
            <p:ph type="title"/>
          </p:nvPr>
        </p:nvSpPr>
        <p:spPr bwMode="gray">
          <a:xfrm>
            <a:off x="251520" y="116632"/>
            <a:ext cx="8640960" cy="792088"/>
          </a:xfrm>
          <a:prstGeom prst="rect">
            <a:avLst/>
          </a:prstGeom>
        </p:spPr>
        <p:txBody>
          <a:bodyPr/>
          <a:lstStyle/>
          <a:p>
            <a:r>
              <a:rPr lang="en-US" smtClean="0"/>
              <a:t>Click to edit Master title style</a:t>
            </a:r>
            <a:endParaRPr lang="en-GB"/>
          </a:p>
        </p:txBody>
      </p:sp>
      <p:sp>
        <p:nvSpPr>
          <p:cNvPr id="7" name="Text Placeholder 6"/>
          <p:cNvSpPr>
            <a:spLocks noGrp="1"/>
          </p:cNvSpPr>
          <p:nvPr>
            <p:ph type="body" sz="quarter" idx="10"/>
          </p:nvPr>
        </p:nvSpPr>
        <p:spPr bwMode="gray">
          <a:xfrm>
            <a:off x="251520" y="1268760"/>
            <a:ext cx="8640960" cy="4896544"/>
          </a:xfrm>
          <a:prstGeom prst="rect">
            <a:avLst/>
          </a:prstGeo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903170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251520" y="116632"/>
            <a:ext cx="8640960" cy="792088"/>
          </a:xfrm>
          <a:prstGeom prst="rect">
            <a:avLst/>
          </a:prstGeom>
        </p:spPr>
        <p:txBody>
          <a:bodyPr/>
          <a:lstStyle/>
          <a:p>
            <a:r>
              <a:rPr lang="de-DE" smtClean="0"/>
              <a:t>Titelmasterformat durch Klicken bearbeiten</a:t>
            </a:r>
            <a:endParaRPr lang="en-GB"/>
          </a:p>
        </p:txBody>
      </p:sp>
    </p:spTree>
    <p:extLst>
      <p:ext uri="{BB962C8B-B14F-4D97-AF65-F5344CB8AC3E}">
        <p14:creationId xmlns:p14="http://schemas.microsoft.com/office/powerpoint/2010/main" val="12747679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871538" y="2674938"/>
            <a:ext cx="7408862" cy="345122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Title 6"/>
          <p:cNvSpPr>
            <a:spLocks noGrp="1"/>
          </p:cNvSpPr>
          <p:nvPr>
            <p:ph type="title"/>
          </p:nvPr>
        </p:nvSpPr>
        <p:spPr>
          <a:xfrm>
            <a:off x="457200" y="338138"/>
            <a:ext cx="8229600" cy="1252537"/>
          </a:xfrm>
          <a:prstGeom prst="rect">
            <a:avLst/>
          </a:prstGeom>
        </p:spPr>
        <p:txBody>
          <a:bodyPr/>
          <a:lstStyle/>
          <a:p>
            <a:r>
              <a:rPr lang="de-DE" smtClean="0"/>
              <a:t>Titelmasterformat durch Klicken bearbeiten</a:t>
            </a:r>
            <a:endParaRPr lang="en-US"/>
          </a:p>
        </p:txBody>
      </p:sp>
      <p:sp>
        <p:nvSpPr>
          <p:cNvPr id="4" name="Date Placeholder 3"/>
          <p:cNvSpPr>
            <a:spLocks noGrp="1"/>
          </p:cNvSpPr>
          <p:nvPr>
            <p:ph type="dt" sz="half" idx="10"/>
          </p:nvPr>
        </p:nvSpPr>
        <p:spPr>
          <a:xfrm>
            <a:off x="762000" y="6356350"/>
            <a:ext cx="2133600" cy="365125"/>
          </a:xfrm>
          <a:prstGeom prst="rect">
            <a:avLst/>
          </a:prstGeom>
        </p:spPr>
        <p:txBody>
          <a:bodyPr/>
          <a:lstStyle>
            <a:lvl1pPr>
              <a:defRPr/>
            </a:lvl1pPr>
          </a:lstStyle>
          <a:p>
            <a:pPr>
              <a:defRPr/>
            </a:pPr>
            <a:fld id="{17E4918A-DCBF-498D-9766-9CE26CAA2927}" type="datetimeFigureOut">
              <a:rPr lang="de-DE"/>
              <a:pPr>
                <a:defRPr/>
              </a:pPr>
              <a:t>22.09.2020</a:t>
            </a:fld>
            <a:endParaRPr lang="de-DE"/>
          </a:p>
        </p:txBody>
      </p:sp>
      <p:sp>
        <p:nvSpPr>
          <p:cNvPr id="5" name="Footer Placeholder 4"/>
          <p:cNvSpPr>
            <a:spLocks noGrp="1"/>
          </p:cNvSpPr>
          <p:nvPr>
            <p:ph type="ftr" sz="quarter" idx="11"/>
          </p:nvPr>
        </p:nvSpPr>
        <p:spPr>
          <a:xfrm>
            <a:off x="193675" y="6249988"/>
            <a:ext cx="3786188" cy="365125"/>
          </a:xfrm>
          <a:prstGeom prst="rect">
            <a:avLst/>
          </a:prstGeom>
        </p:spPr>
        <p:txBody>
          <a:bodyPr/>
          <a:lstStyle>
            <a:lvl1pPr>
              <a:defRPr/>
            </a:lvl1pPr>
          </a:lstStyle>
          <a:p>
            <a:pPr>
              <a:defRPr/>
            </a:pPr>
            <a:endParaRPr lang="de-DE"/>
          </a:p>
        </p:txBody>
      </p:sp>
      <p:sp>
        <p:nvSpPr>
          <p:cNvPr id="6" name="Slide Number Placeholder 5"/>
          <p:cNvSpPr>
            <a:spLocks noGrp="1"/>
          </p:cNvSpPr>
          <p:nvPr>
            <p:ph type="sldNum" sz="quarter" idx="12"/>
          </p:nvPr>
        </p:nvSpPr>
        <p:spPr>
          <a:xfrm>
            <a:off x="3990975" y="6249988"/>
            <a:ext cx="1162050" cy="365125"/>
          </a:xfrm>
          <a:prstGeom prst="rect">
            <a:avLst/>
          </a:prstGeom>
        </p:spPr>
        <p:txBody>
          <a:bodyPr/>
          <a:lstStyle>
            <a:lvl1pPr>
              <a:defRPr/>
            </a:lvl1pPr>
          </a:lstStyle>
          <a:p>
            <a:pPr>
              <a:defRPr/>
            </a:pPr>
            <a:fld id="{C67A1396-2E3B-4900-8130-0046627A2F42}" type="slidenum">
              <a:rPr lang="de-DE"/>
              <a:pPr>
                <a:defRPr/>
              </a:pPr>
              <a:t>‹Nr.›</a:t>
            </a:fld>
            <a:endParaRPr lang="de-DE"/>
          </a:p>
        </p:txBody>
      </p:sp>
    </p:spTree>
    <p:extLst>
      <p:ext uri="{BB962C8B-B14F-4D97-AF65-F5344CB8AC3E}">
        <p14:creationId xmlns:p14="http://schemas.microsoft.com/office/powerpoint/2010/main" val="757218757"/>
      </p:ext>
    </p:extLst>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cSld name="Abschnitts-&#10;überschrift">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14"/>
          <p:cNvSpPr>
            <a:spLocks/>
          </p:cNvSpPr>
          <p:nvPr/>
        </p:nvSpPr>
        <p:spPr bwMode="hidden">
          <a:xfrm>
            <a:off x="6046788" y="4203700"/>
            <a:ext cx="2876550" cy="714375"/>
          </a:xfrm>
          <a:custGeom>
            <a:avLst/>
            <a:gdLst>
              <a:gd name="T0" fmla="*/ 2870172 w 2706"/>
              <a:gd name="T1" fmla="*/ 0 h 640"/>
              <a:gd name="T2" fmla="*/ 2870172 w 2706"/>
              <a:gd name="T3" fmla="*/ 0 h 640"/>
              <a:gd name="T4" fmla="*/ 2748987 w 2706"/>
              <a:gd name="T5" fmla="*/ 20092 h 640"/>
              <a:gd name="T6" fmla="*/ 2625676 w 2706"/>
              <a:gd name="T7" fmla="*/ 42416 h 640"/>
              <a:gd name="T8" fmla="*/ 2500239 w 2706"/>
              <a:gd name="T9" fmla="*/ 66973 h 640"/>
              <a:gd name="T10" fmla="*/ 2370549 w 2706"/>
              <a:gd name="T11" fmla="*/ 91529 h 640"/>
              <a:gd name="T12" fmla="*/ 2238734 w 2706"/>
              <a:gd name="T13" fmla="*/ 120551 h 640"/>
              <a:gd name="T14" fmla="*/ 2102667 w 2706"/>
              <a:gd name="T15" fmla="*/ 149572 h 640"/>
              <a:gd name="T16" fmla="*/ 1964473 w 2706"/>
              <a:gd name="T17" fmla="*/ 183059 h 640"/>
              <a:gd name="T18" fmla="*/ 1822028 w 2706"/>
              <a:gd name="T19" fmla="*/ 216545 h 640"/>
              <a:gd name="T20" fmla="*/ 1822028 w 2706"/>
              <a:gd name="T21" fmla="*/ 216545 h 640"/>
              <a:gd name="T22" fmla="*/ 1564775 w 2706"/>
              <a:gd name="T23" fmla="*/ 281285 h 640"/>
              <a:gd name="T24" fmla="*/ 1313901 w 2706"/>
              <a:gd name="T25" fmla="*/ 339328 h 640"/>
              <a:gd name="T26" fmla="*/ 1073657 w 2706"/>
              <a:gd name="T27" fmla="*/ 392906 h 640"/>
              <a:gd name="T28" fmla="*/ 841917 w 2706"/>
              <a:gd name="T29" fmla="*/ 444252 h 640"/>
              <a:gd name="T30" fmla="*/ 620808 w 2706"/>
              <a:gd name="T31" fmla="*/ 488900 h 640"/>
              <a:gd name="T32" fmla="*/ 406076 w 2706"/>
              <a:gd name="T33" fmla="*/ 529084 h 640"/>
              <a:gd name="T34" fmla="*/ 199849 w 2706"/>
              <a:gd name="T35" fmla="*/ 567035 h 640"/>
              <a:gd name="T36" fmla="*/ 0 w 2706"/>
              <a:gd name="T37" fmla="*/ 600521 h 640"/>
              <a:gd name="T38" fmla="*/ 0 w 2706"/>
              <a:gd name="T39" fmla="*/ 600521 h 640"/>
              <a:gd name="T40" fmla="*/ 138193 w 2706"/>
              <a:gd name="T41" fmla="*/ 620613 h 640"/>
              <a:gd name="T42" fmla="*/ 270009 w 2706"/>
              <a:gd name="T43" fmla="*/ 638473 h 640"/>
              <a:gd name="T44" fmla="*/ 397572 w 2706"/>
              <a:gd name="T45" fmla="*/ 654100 h 640"/>
              <a:gd name="T46" fmla="*/ 523009 w 2706"/>
              <a:gd name="T47" fmla="*/ 667494 h 640"/>
              <a:gd name="T48" fmla="*/ 644194 w 2706"/>
              <a:gd name="T49" fmla="*/ 680889 h 640"/>
              <a:gd name="T50" fmla="*/ 761127 w 2706"/>
              <a:gd name="T51" fmla="*/ 689818 h 640"/>
              <a:gd name="T52" fmla="*/ 873808 w 2706"/>
              <a:gd name="T53" fmla="*/ 698748 h 640"/>
              <a:gd name="T54" fmla="*/ 984363 w 2706"/>
              <a:gd name="T55" fmla="*/ 705445 h 640"/>
              <a:gd name="T56" fmla="*/ 1092791 w 2706"/>
              <a:gd name="T57" fmla="*/ 709910 h 640"/>
              <a:gd name="T58" fmla="*/ 1196968 w 2706"/>
              <a:gd name="T59" fmla="*/ 712143 h 640"/>
              <a:gd name="T60" fmla="*/ 1296892 w 2706"/>
              <a:gd name="T61" fmla="*/ 714375 h 640"/>
              <a:gd name="T62" fmla="*/ 1394691 w 2706"/>
              <a:gd name="T63" fmla="*/ 714375 h 640"/>
              <a:gd name="T64" fmla="*/ 1490363 w 2706"/>
              <a:gd name="T65" fmla="*/ 712143 h 640"/>
              <a:gd name="T66" fmla="*/ 1583910 w 2706"/>
              <a:gd name="T67" fmla="*/ 709910 h 640"/>
              <a:gd name="T68" fmla="*/ 1673204 w 2706"/>
              <a:gd name="T69" fmla="*/ 705445 h 640"/>
              <a:gd name="T70" fmla="*/ 1760372 w 2706"/>
              <a:gd name="T71" fmla="*/ 698748 h 640"/>
              <a:gd name="T72" fmla="*/ 1843288 w 2706"/>
              <a:gd name="T73" fmla="*/ 692051 h 640"/>
              <a:gd name="T74" fmla="*/ 1926204 w 2706"/>
              <a:gd name="T75" fmla="*/ 683121 h 640"/>
              <a:gd name="T76" fmla="*/ 2004868 w 2706"/>
              <a:gd name="T77" fmla="*/ 671959 h 640"/>
              <a:gd name="T78" fmla="*/ 2083532 w 2706"/>
              <a:gd name="T79" fmla="*/ 660797 h 640"/>
              <a:gd name="T80" fmla="*/ 2157944 w 2706"/>
              <a:gd name="T81" fmla="*/ 647402 h 640"/>
              <a:gd name="T82" fmla="*/ 2232356 w 2706"/>
              <a:gd name="T83" fmla="*/ 634008 h 640"/>
              <a:gd name="T84" fmla="*/ 2302516 w 2706"/>
              <a:gd name="T85" fmla="*/ 618381 h 640"/>
              <a:gd name="T86" fmla="*/ 2372675 w 2706"/>
              <a:gd name="T87" fmla="*/ 602754 h 640"/>
              <a:gd name="T88" fmla="*/ 2440709 w 2706"/>
              <a:gd name="T89" fmla="*/ 584895 h 640"/>
              <a:gd name="T90" fmla="*/ 2506617 w 2706"/>
              <a:gd name="T91" fmla="*/ 567035 h 640"/>
              <a:gd name="T92" fmla="*/ 2570398 w 2706"/>
              <a:gd name="T93" fmla="*/ 546943 h 640"/>
              <a:gd name="T94" fmla="*/ 2634180 w 2706"/>
              <a:gd name="T95" fmla="*/ 526852 h 640"/>
              <a:gd name="T96" fmla="*/ 2755365 w 2706"/>
              <a:gd name="T97" fmla="*/ 482203 h 640"/>
              <a:gd name="T98" fmla="*/ 2872298 w 2706"/>
              <a:gd name="T99" fmla="*/ 435322 h 640"/>
              <a:gd name="T100" fmla="*/ 2872298 w 2706"/>
              <a:gd name="T101" fmla="*/ 435322 h 640"/>
              <a:gd name="T102" fmla="*/ 2876550 w 2706"/>
              <a:gd name="T103" fmla="*/ 433090 h 640"/>
              <a:gd name="T104" fmla="*/ 2876550 w 2706"/>
              <a:gd name="T105" fmla="*/ 433090 h 640"/>
              <a:gd name="T106" fmla="*/ 2876550 w 2706"/>
              <a:gd name="T107" fmla="*/ 0 h 640"/>
              <a:gd name="T108" fmla="*/ 2876550 w 2706"/>
              <a:gd name="T109" fmla="*/ 0 h 640"/>
              <a:gd name="T110" fmla="*/ 2870172 w 2706"/>
              <a:gd name="T111" fmla="*/ 0 h 640"/>
              <a:gd name="T112" fmla="*/ 2870172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6" name="Freeform 18"/>
          <p:cNvSpPr>
            <a:spLocks/>
          </p:cNvSpPr>
          <p:nvPr/>
        </p:nvSpPr>
        <p:spPr bwMode="hidden">
          <a:xfrm>
            <a:off x="2619375" y="4075113"/>
            <a:ext cx="5545138" cy="850900"/>
          </a:xfrm>
          <a:custGeom>
            <a:avLst/>
            <a:gdLst>
              <a:gd name="T0" fmla="*/ 5545138 w 5216"/>
              <a:gd name="T1" fmla="*/ 797300 h 762"/>
              <a:gd name="T2" fmla="*/ 5298498 w 5216"/>
              <a:gd name="T3" fmla="*/ 766033 h 762"/>
              <a:gd name="T4" fmla="*/ 4760569 w 5216"/>
              <a:gd name="T5" fmla="*/ 681167 h 762"/>
              <a:gd name="T6" fmla="*/ 4160980 w 5216"/>
              <a:gd name="T7" fmla="*/ 567267 h 762"/>
              <a:gd name="T8" fmla="*/ 3493352 w 5216"/>
              <a:gd name="T9" fmla="*/ 417633 h 762"/>
              <a:gd name="T10" fmla="*/ 3131897 w 5216"/>
              <a:gd name="T11" fmla="*/ 330533 h 762"/>
              <a:gd name="T12" fmla="*/ 2851239 w 5216"/>
              <a:gd name="T13" fmla="*/ 263533 h 762"/>
              <a:gd name="T14" fmla="*/ 2583337 w 5216"/>
              <a:gd name="T15" fmla="*/ 205467 h 762"/>
              <a:gd name="T16" fmla="*/ 2328193 w 5216"/>
              <a:gd name="T17" fmla="*/ 156333 h 762"/>
              <a:gd name="T18" fmla="*/ 2083679 w 5216"/>
              <a:gd name="T19" fmla="*/ 113900 h 762"/>
              <a:gd name="T20" fmla="*/ 1849797 w 5216"/>
              <a:gd name="T21" fmla="*/ 80400 h 762"/>
              <a:gd name="T22" fmla="*/ 1418178 w 5216"/>
              <a:gd name="T23" fmla="*/ 31267 h 762"/>
              <a:gd name="T24" fmla="*/ 1031209 w 5216"/>
              <a:gd name="T25" fmla="*/ 4467 h 762"/>
              <a:gd name="T26" fmla="*/ 684637 w 5216"/>
              <a:gd name="T27" fmla="*/ 0 h 762"/>
              <a:gd name="T28" fmla="*/ 380590 w 5216"/>
              <a:gd name="T29" fmla="*/ 11167 h 762"/>
              <a:gd name="T30" fmla="*/ 116941 w 5216"/>
              <a:gd name="T31" fmla="*/ 35733 h 762"/>
              <a:gd name="T32" fmla="*/ 0 w 5216"/>
              <a:gd name="T33" fmla="*/ 53600 h 762"/>
              <a:gd name="T34" fmla="*/ 333814 w 5216"/>
              <a:gd name="T35" fmla="*/ 96033 h 762"/>
              <a:gd name="T36" fmla="*/ 693142 w 5216"/>
              <a:gd name="T37" fmla="*/ 156333 h 762"/>
              <a:gd name="T38" fmla="*/ 1077985 w 5216"/>
              <a:gd name="T39" fmla="*/ 234500 h 762"/>
              <a:gd name="T40" fmla="*/ 1490468 w 5216"/>
              <a:gd name="T41" fmla="*/ 330533 h 762"/>
              <a:gd name="T42" fmla="*/ 1866806 w 5216"/>
              <a:gd name="T43" fmla="*/ 422100 h 762"/>
              <a:gd name="T44" fmla="*/ 2559949 w 5216"/>
              <a:gd name="T45" fmla="*/ 576200 h 762"/>
              <a:gd name="T46" fmla="*/ 2878879 w 5216"/>
              <a:gd name="T47" fmla="*/ 638733 h 762"/>
              <a:gd name="T48" fmla="*/ 3180800 w 5216"/>
              <a:gd name="T49" fmla="*/ 692333 h 762"/>
              <a:gd name="T50" fmla="*/ 3465711 w 5216"/>
              <a:gd name="T51" fmla="*/ 739233 h 762"/>
              <a:gd name="T52" fmla="*/ 3733613 w 5216"/>
              <a:gd name="T53" fmla="*/ 774967 h 762"/>
              <a:gd name="T54" fmla="*/ 3986631 w 5216"/>
              <a:gd name="T55" fmla="*/ 806233 h 762"/>
              <a:gd name="T56" fmla="*/ 4224766 w 5216"/>
              <a:gd name="T57" fmla="*/ 826333 h 762"/>
              <a:gd name="T58" fmla="*/ 4448017 w 5216"/>
              <a:gd name="T59" fmla="*/ 841967 h 762"/>
              <a:gd name="T60" fmla="*/ 4660637 w 5216"/>
              <a:gd name="T61" fmla="*/ 850900 h 762"/>
              <a:gd name="T62" fmla="*/ 4858374 w 5216"/>
              <a:gd name="T63" fmla="*/ 850900 h 762"/>
              <a:gd name="T64" fmla="*/ 5045480 w 5216"/>
              <a:gd name="T65" fmla="*/ 846433 h 762"/>
              <a:gd name="T66" fmla="*/ 5221955 w 5216"/>
              <a:gd name="T67" fmla="*/ 835267 h 762"/>
              <a:gd name="T68" fmla="*/ 5387799 w 5216"/>
              <a:gd name="T69" fmla="*/ 817400 h 762"/>
              <a:gd name="T70" fmla="*/ 5545138 w 5216"/>
              <a:gd name="T71" fmla="*/ 797300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7" name="Freeform 22"/>
          <p:cNvSpPr>
            <a:spLocks/>
          </p:cNvSpPr>
          <p:nvPr/>
        </p:nvSpPr>
        <p:spPr bwMode="hidden">
          <a:xfrm>
            <a:off x="2828925" y="4087813"/>
            <a:ext cx="5467350" cy="774700"/>
          </a:xfrm>
          <a:custGeom>
            <a:avLst/>
            <a:gdLst>
              <a:gd name="T0" fmla="*/ 0 w 5144"/>
              <a:gd name="T1" fmla="*/ 78140 h 694"/>
              <a:gd name="T2" fmla="*/ 0 w 5144"/>
              <a:gd name="T3" fmla="*/ 78140 h 694"/>
              <a:gd name="T4" fmla="*/ 19131 w 5144"/>
              <a:gd name="T5" fmla="*/ 73675 h 694"/>
              <a:gd name="T6" fmla="*/ 76526 w 5144"/>
              <a:gd name="T7" fmla="*/ 62512 h 694"/>
              <a:gd name="T8" fmla="*/ 174309 w 5144"/>
              <a:gd name="T9" fmla="*/ 46884 h 694"/>
              <a:gd name="T10" fmla="*/ 238081 w 5144"/>
              <a:gd name="T11" fmla="*/ 37954 h 694"/>
              <a:gd name="T12" fmla="*/ 312481 w 5144"/>
              <a:gd name="T13" fmla="*/ 29023 h 694"/>
              <a:gd name="T14" fmla="*/ 395384 w 5144"/>
              <a:gd name="T15" fmla="*/ 22326 h 694"/>
              <a:gd name="T16" fmla="*/ 491041 w 5144"/>
              <a:gd name="T17" fmla="*/ 15628 h 694"/>
              <a:gd name="T18" fmla="*/ 595201 w 5144"/>
              <a:gd name="T19" fmla="*/ 8930 h 694"/>
              <a:gd name="T20" fmla="*/ 712116 w 5144"/>
              <a:gd name="T21" fmla="*/ 4465 h 694"/>
              <a:gd name="T22" fmla="*/ 839659 w 5144"/>
              <a:gd name="T23" fmla="*/ 2233 h 694"/>
              <a:gd name="T24" fmla="*/ 977831 w 5144"/>
              <a:gd name="T25" fmla="*/ 0 h 694"/>
              <a:gd name="T26" fmla="*/ 1126631 w 5144"/>
              <a:gd name="T27" fmla="*/ 2233 h 694"/>
              <a:gd name="T28" fmla="*/ 1286060 w 5144"/>
              <a:gd name="T29" fmla="*/ 6698 h 694"/>
              <a:gd name="T30" fmla="*/ 1458243 w 5144"/>
              <a:gd name="T31" fmla="*/ 15628 h 694"/>
              <a:gd name="T32" fmla="*/ 1641055 w 5144"/>
              <a:gd name="T33" fmla="*/ 26791 h 694"/>
              <a:gd name="T34" fmla="*/ 1834496 w 5144"/>
              <a:gd name="T35" fmla="*/ 44651 h 694"/>
              <a:gd name="T36" fmla="*/ 2040691 w 5144"/>
              <a:gd name="T37" fmla="*/ 64744 h 694"/>
              <a:gd name="T38" fmla="*/ 2259640 w 5144"/>
              <a:gd name="T39" fmla="*/ 89303 h 694"/>
              <a:gd name="T40" fmla="*/ 2489217 w 5144"/>
              <a:gd name="T41" fmla="*/ 118326 h 694"/>
              <a:gd name="T42" fmla="*/ 2731549 w 5144"/>
              <a:gd name="T43" fmla="*/ 154047 h 694"/>
              <a:gd name="T44" fmla="*/ 2984510 w 5144"/>
              <a:gd name="T45" fmla="*/ 194233 h 694"/>
              <a:gd name="T46" fmla="*/ 3250225 w 5144"/>
              <a:gd name="T47" fmla="*/ 241117 h 694"/>
              <a:gd name="T48" fmla="*/ 3528694 w 5144"/>
              <a:gd name="T49" fmla="*/ 296931 h 694"/>
              <a:gd name="T50" fmla="*/ 3819918 w 5144"/>
              <a:gd name="T51" fmla="*/ 357210 h 694"/>
              <a:gd name="T52" fmla="*/ 4123895 w 5144"/>
              <a:gd name="T53" fmla="*/ 424187 h 694"/>
              <a:gd name="T54" fmla="*/ 4440628 w 5144"/>
              <a:gd name="T55" fmla="*/ 500095 h 694"/>
              <a:gd name="T56" fmla="*/ 4770114 w 5144"/>
              <a:gd name="T57" fmla="*/ 582699 h 694"/>
              <a:gd name="T58" fmla="*/ 5112355 w 5144"/>
              <a:gd name="T59" fmla="*/ 674235 h 694"/>
              <a:gd name="T60" fmla="*/ 5467350 w 5144"/>
              <a:gd name="T61" fmla="*/ 774700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8" name="Freeform 26"/>
          <p:cNvSpPr>
            <a:spLocks/>
          </p:cNvSpPr>
          <p:nvPr/>
        </p:nvSpPr>
        <p:spPr bwMode="hidden">
          <a:xfrm>
            <a:off x="5610225" y="4073525"/>
            <a:ext cx="3306763" cy="652463"/>
          </a:xfrm>
          <a:custGeom>
            <a:avLst/>
            <a:gdLst>
              <a:gd name="T0" fmla="*/ 0 w 3112"/>
              <a:gd name="T1" fmla="*/ 652463 h 584"/>
              <a:gd name="T2" fmla="*/ 0 w 3112"/>
              <a:gd name="T3" fmla="*/ 652463 h 584"/>
              <a:gd name="T4" fmla="*/ 95633 w 3112"/>
              <a:gd name="T5" fmla="*/ 625649 h 584"/>
              <a:gd name="T6" fmla="*/ 357028 w 3112"/>
              <a:gd name="T7" fmla="*/ 556381 h 584"/>
              <a:gd name="T8" fmla="*/ 537668 w 3112"/>
              <a:gd name="T9" fmla="*/ 509457 h 584"/>
              <a:gd name="T10" fmla="*/ 745934 w 3112"/>
              <a:gd name="T11" fmla="*/ 458065 h 584"/>
              <a:gd name="T12" fmla="*/ 977578 w 3112"/>
              <a:gd name="T13" fmla="*/ 402203 h 584"/>
              <a:gd name="T14" fmla="*/ 1226223 w 3112"/>
              <a:gd name="T15" fmla="*/ 341873 h 584"/>
              <a:gd name="T16" fmla="*/ 1489743 w 3112"/>
              <a:gd name="T17" fmla="*/ 283777 h 584"/>
              <a:gd name="T18" fmla="*/ 1759640 w 3112"/>
              <a:gd name="T19" fmla="*/ 225681 h 584"/>
              <a:gd name="T20" fmla="*/ 2035912 w 3112"/>
              <a:gd name="T21" fmla="*/ 172054 h 584"/>
              <a:gd name="T22" fmla="*/ 2310059 w 3112"/>
              <a:gd name="T23" fmla="*/ 120661 h 584"/>
              <a:gd name="T24" fmla="*/ 2446070 w 3112"/>
              <a:gd name="T25" fmla="*/ 98316 h 584"/>
              <a:gd name="T26" fmla="*/ 2577830 w 3112"/>
              <a:gd name="T27" fmla="*/ 75972 h 584"/>
              <a:gd name="T28" fmla="*/ 2709591 w 3112"/>
              <a:gd name="T29" fmla="*/ 58096 h 584"/>
              <a:gd name="T30" fmla="*/ 2837101 w 3112"/>
              <a:gd name="T31" fmla="*/ 40220 h 584"/>
              <a:gd name="T32" fmla="*/ 2962486 w 3112"/>
              <a:gd name="T33" fmla="*/ 26814 h 584"/>
              <a:gd name="T34" fmla="*/ 3081495 w 3112"/>
              <a:gd name="T35" fmla="*/ 15641 h 584"/>
              <a:gd name="T36" fmla="*/ 3196254 w 3112"/>
              <a:gd name="T37" fmla="*/ 6703 h 584"/>
              <a:gd name="T38" fmla="*/ 3306763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useBgFill="1">
        <p:nvSpPr>
          <p:cNvPr id="9" name="Freeform 10"/>
          <p:cNvSpPr>
            <a:spLocks/>
          </p:cNvSpPr>
          <p:nvPr/>
        </p:nvSpPr>
        <p:spPr bwMode="hidden">
          <a:xfrm>
            <a:off x="211138" y="4059238"/>
            <a:ext cx="8723312" cy="1328737"/>
          </a:xfrm>
          <a:custGeom>
            <a:avLst/>
            <a:gdLst>
              <a:gd name="T0" fmla="*/ 8719055 w 8196"/>
              <a:gd name="T1" fmla="*/ 570733 h 1192"/>
              <a:gd name="T2" fmla="*/ 8557275 w 8196"/>
              <a:gd name="T3" fmla="*/ 635386 h 1192"/>
              <a:gd name="T4" fmla="*/ 8384853 w 8196"/>
              <a:gd name="T5" fmla="*/ 691122 h 1192"/>
              <a:gd name="T6" fmla="*/ 8201787 w 8196"/>
              <a:gd name="T7" fmla="*/ 742398 h 1192"/>
              <a:gd name="T8" fmla="*/ 8005948 w 8196"/>
              <a:gd name="T9" fmla="*/ 782528 h 1192"/>
              <a:gd name="T10" fmla="*/ 7793081 w 8196"/>
              <a:gd name="T11" fmla="*/ 813740 h 1192"/>
              <a:gd name="T12" fmla="*/ 7563184 w 8196"/>
              <a:gd name="T13" fmla="*/ 836034 h 1192"/>
              <a:gd name="T14" fmla="*/ 7314129 w 8196"/>
              <a:gd name="T15" fmla="*/ 849411 h 1192"/>
              <a:gd name="T16" fmla="*/ 7043787 w 8196"/>
              <a:gd name="T17" fmla="*/ 847181 h 1192"/>
              <a:gd name="T18" fmla="*/ 6750030 w 8196"/>
              <a:gd name="T19" fmla="*/ 836034 h 1192"/>
              <a:gd name="T20" fmla="*/ 6430729 w 8196"/>
              <a:gd name="T21" fmla="*/ 809281 h 1192"/>
              <a:gd name="T22" fmla="*/ 6083754 w 8196"/>
              <a:gd name="T23" fmla="*/ 769151 h 1192"/>
              <a:gd name="T24" fmla="*/ 5709108 w 8196"/>
              <a:gd name="T25" fmla="*/ 715645 h 1192"/>
              <a:gd name="T26" fmla="*/ 5302531 w 8196"/>
              <a:gd name="T27" fmla="*/ 644304 h 1192"/>
              <a:gd name="T28" fmla="*/ 4861895 w 8196"/>
              <a:gd name="T29" fmla="*/ 557356 h 1192"/>
              <a:gd name="T30" fmla="*/ 4387200 w 8196"/>
              <a:gd name="T31" fmla="*/ 452573 h 1192"/>
              <a:gd name="T32" fmla="*/ 3874189 w 8196"/>
              <a:gd name="T33" fmla="*/ 329955 h 1192"/>
              <a:gd name="T34" fmla="*/ 3614491 w 8196"/>
              <a:gd name="T35" fmla="*/ 267531 h 1192"/>
              <a:gd name="T36" fmla="*/ 3122767 w 8196"/>
              <a:gd name="T37" fmla="*/ 164977 h 1192"/>
              <a:gd name="T38" fmla="*/ 2673616 w 8196"/>
              <a:gd name="T39" fmla="*/ 91406 h 1192"/>
              <a:gd name="T40" fmla="*/ 2262782 w 8196"/>
              <a:gd name="T41" fmla="*/ 40130 h 1192"/>
              <a:gd name="T42" fmla="*/ 1890264 w 8196"/>
              <a:gd name="T43" fmla="*/ 11147 h 1192"/>
              <a:gd name="T44" fmla="*/ 1556062 w 8196"/>
              <a:gd name="T45" fmla="*/ 0 h 1192"/>
              <a:gd name="T46" fmla="*/ 1258047 w 8196"/>
              <a:gd name="T47" fmla="*/ 4459 h 1192"/>
              <a:gd name="T48" fmla="*/ 994091 w 8196"/>
              <a:gd name="T49" fmla="*/ 22294 h 1192"/>
              <a:gd name="T50" fmla="*/ 762066 w 8196"/>
              <a:gd name="T51" fmla="*/ 49047 h 1192"/>
              <a:gd name="T52" fmla="*/ 564099 w 8196"/>
              <a:gd name="T53" fmla="*/ 82489 h 1192"/>
              <a:gd name="T54" fmla="*/ 398062 w 8196"/>
              <a:gd name="T55" fmla="*/ 120389 h 1192"/>
              <a:gd name="T56" fmla="*/ 263956 w 8196"/>
              <a:gd name="T57" fmla="*/ 160519 h 1192"/>
              <a:gd name="T58" fmla="*/ 157522 w 8196"/>
              <a:gd name="T59" fmla="*/ 196189 h 1192"/>
              <a:gd name="T60" fmla="*/ 51088 w 8196"/>
              <a:gd name="T61" fmla="*/ 240778 h 1192"/>
              <a:gd name="T62" fmla="*/ 0 w 8196"/>
              <a:gd name="T63" fmla="*/ 267531 h 1192"/>
              <a:gd name="T64" fmla="*/ 8719055 w 8196"/>
              <a:gd name="T65" fmla="*/ 1328737 h 1192"/>
              <a:gd name="T66" fmla="*/ 8723312 w 8196"/>
              <a:gd name="T67" fmla="*/ 1322049 h 1192"/>
              <a:gd name="T68" fmla="*/ 8723312 w 8196"/>
              <a:gd name="T69" fmla="*/ 568503 h 1192"/>
              <a:gd name="T70" fmla="*/ 8719055 w 8196"/>
              <a:gd name="T71" fmla="*/ 570733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 name="Title 1"/>
          <p:cNvSpPr>
            <a:spLocks noGrp="1"/>
          </p:cNvSpPr>
          <p:nvPr>
            <p:ph type="title"/>
          </p:nvPr>
        </p:nvSpPr>
        <p:spPr>
          <a:xfrm>
            <a:off x="690032" y="2463560"/>
            <a:ext cx="7772400" cy="1524000"/>
          </a:xfrm>
          <a:prstGeom prst="rect">
            <a:avLst/>
          </a:prstGeom>
        </p:spPr>
        <p:txBody>
          <a:bodyPr anchor="t">
            <a:normAutofit/>
          </a:bodyPr>
          <a:lstStyle>
            <a:lvl1pPr algn="ctr">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367365" y="1437448"/>
            <a:ext cx="6417734" cy="939801"/>
          </a:xfrm>
          <a:prstGeom prst="rect">
            <a:avLst/>
          </a:prstGeo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10" name="Date Placeholder 3"/>
          <p:cNvSpPr>
            <a:spLocks noGrp="1"/>
          </p:cNvSpPr>
          <p:nvPr>
            <p:ph type="dt" sz="half" idx="10"/>
          </p:nvPr>
        </p:nvSpPr>
        <p:spPr>
          <a:xfrm>
            <a:off x="762000" y="6356350"/>
            <a:ext cx="2133600" cy="365125"/>
          </a:xfrm>
          <a:prstGeom prst="rect">
            <a:avLst/>
          </a:prstGeom>
        </p:spPr>
        <p:txBody>
          <a:bodyPr/>
          <a:lstStyle>
            <a:lvl1pPr>
              <a:defRPr/>
            </a:lvl1pPr>
          </a:lstStyle>
          <a:p>
            <a:pPr>
              <a:defRPr/>
            </a:pPr>
            <a:fld id="{C2AA1927-6E38-4D06-9C01-C857B440A727}" type="datetimeFigureOut">
              <a:rPr lang="de-DE"/>
              <a:pPr>
                <a:defRPr/>
              </a:pPr>
              <a:t>22.09.2020</a:t>
            </a:fld>
            <a:endParaRPr lang="de-DE"/>
          </a:p>
        </p:txBody>
      </p:sp>
      <p:sp>
        <p:nvSpPr>
          <p:cNvPr id="11" name="Footer Placeholder 4"/>
          <p:cNvSpPr>
            <a:spLocks noGrp="1"/>
          </p:cNvSpPr>
          <p:nvPr>
            <p:ph type="ftr" sz="quarter" idx="11"/>
          </p:nvPr>
        </p:nvSpPr>
        <p:spPr>
          <a:xfrm>
            <a:off x="193675" y="6249988"/>
            <a:ext cx="3786188" cy="365125"/>
          </a:xfrm>
          <a:prstGeom prst="rect">
            <a:avLst/>
          </a:prstGeom>
        </p:spPr>
        <p:txBody>
          <a:bodyPr/>
          <a:lstStyle>
            <a:lvl1pPr>
              <a:defRPr/>
            </a:lvl1pPr>
          </a:lstStyle>
          <a:p>
            <a:pPr>
              <a:defRPr/>
            </a:pPr>
            <a:endParaRPr lang="de-DE"/>
          </a:p>
        </p:txBody>
      </p:sp>
      <p:sp>
        <p:nvSpPr>
          <p:cNvPr id="12" name="Slide Number Placeholder 5"/>
          <p:cNvSpPr>
            <a:spLocks noGrp="1"/>
          </p:cNvSpPr>
          <p:nvPr>
            <p:ph type="sldNum" sz="quarter" idx="12"/>
          </p:nvPr>
        </p:nvSpPr>
        <p:spPr>
          <a:xfrm>
            <a:off x="3990975" y="6249988"/>
            <a:ext cx="1162050" cy="365125"/>
          </a:xfrm>
          <a:prstGeom prst="rect">
            <a:avLst/>
          </a:prstGeom>
        </p:spPr>
        <p:txBody>
          <a:bodyPr/>
          <a:lstStyle>
            <a:lvl1pPr>
              <a:defRPr/>
            </a:lvl1pPr>
          </a:lstStyle>
          <a:p>
            <a:pPr>
              <a:defRPr/>
            </a:pPr>
            <a:fld id="{03930867-946C-449D-9948-8FC733A43F72}" type="slidenum">
              <a:rPr lang="de-DE"/>
              <a:pPr>
                <a:defRPr/>
              </a:pPr>
              <a:t>‹Nr.›</a:t>
            </a:fld>
            <a:endParaRPr lang="de-DE"/>
          </a:p>
        </p:txBody>
      </p:sp>
    </p:spTree>
    <p:extLst>
      <p:ext uri="{BB962C8B-B14F-4D97-AF65-F5344CB8AC3E}">
        <p14:creationId xmlns:p14="http://schemas.microsoft.com/office/powerpoint/2010/main" val="3376372638"/>
      </p:ext>
    </p:extLst>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1"/>
          <p:cNvSpPr txBox="1">
            <a:spLocks/>
          </p:cNvSpPr>
          <p:nvPr userDrawn="1"/>
        </p:nvSpPr>
        <p:spPr>
          <a:xfrm>
            <a:off x="2590800" y="1772816"/>
            <a:ext cx="6180224" cy="1470025"/>
          </a:xfrm>
          <a:prstGeom prst="rect">
            <a:avLst/>
          </a:prstGeom>
        </p:spPr>
        <p:txBody>
          <a:bodyPr anchor="t"/>
          <a:lstStyle>
            <a:lvl1pPr algn="r" defTabSz="914400" rtl="0" eaLnBrk="1" latinLnBrk="0" hangingPunct="1">
              <a:spcBef>
                <a:spcPct val="0"/>
              </a:spcBef>
              <a:buNone/>
              <a:defRPr lang="de-DE" sz="4400" b="1" kern="1200" cap="small" baseline="0">
                <a:solidFill>
                  <a:srgbClr val="003300"/>
                </a:solidFill>
                <a:latin typeface="+mj-lt"/>
                <a:ea typeface="+mj-ea"/>
                <a:cs typeface="+mj-cs"/>
              </a:defRPr>
            </a:lvl1pPr>
          </a:lstStyle>
          <a:p>
            <a:r>
              <a:rPr lang="de-DE" smtClean="0"/>
              <a:t>Titelmasterformat durch Klicken bearbeiten</a:t>
            </a:r>
            <a:endParaRPr lang="de-DE" dirty="0"/>
          </a:p>
        </p:txBody>
      </p:sp>
      <p:sp>
        <p:nvSpPr>
          <p:cNvPr id="14" name="Subtitle 2"/>
          <p:cNvSpPr txBox="1">
            <a:spLocks/>
          </p:cNvSpPr>
          <p:nvPr userDrawn="1"/>
        </p:nvSpPr>
        <p:spPr>
          <a:xfrm>
            <a:off x="3962400" y="3501008"/>
            <a:ext cx="4772528" cy="990600"/>
          </a:xfrm>
          <a:prstGeom prst="rect">
            <a:avLst/>
          </a:prstGeom>
        </p:spPr>
        <p:txBody>
          <a:bodyPr>
            <a:normAutofit/>
          </a:bodyPr>
          <a:lstStyle>
            <a:lvl1pPr marL="0" indent="0" algn="r" defTabSz="914400" rtl="0" eaLnBrk="1" latinLnBrk="0" hangingPunct="1">
              <a:spcBef>
                <a:spcPct val="20000"/>
              </a:spcBef>
              <a:buFont typeface="Arial" pitchFamily="34" charset="0"/>
              <a:buNone/>
              <a:defRPr lang="de-DE" sz="2000" b="0" kern="1200" baseline="0">
                <a:solidFill>
                  <a:schemeClr val="tx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lang="de-DE"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lang="de-DE"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lang="de-DE"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lang="de-DE"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lang="de-DE"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lang="de-DE"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lang="de-DE"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lang="de-DE" sz="2000" kern="1200">
                <a:solidFill>
                  <a:schemeClr val="tx1">
                    <a:tint val="75000"/>
                  </a:schemeClr>
                </a:solidFill>
                <a:latin typeface="+mn-lt"/>
                <a:ea typeface="+mn-ea"/>
                <a:cs typeface="+mn-cs"/>
              </a:defRPr>
            </a:lvl9pPr>
          </a:lstStyle>
          <a:p>
            <a:r>
              <a:rPr lang="de-DE" smtClean="0"/>
              <a:t>Rechtsanwalt Norbert H. Müller</a:t>
            </a:r>
          </a:p>
          <a:p>
            <a:r>
              <a:rPr lang="de-DE" smtClean="0"/>
              <a:t>Fachanwalt für Arbeits- und Steuerrecht</a:t>
            </a:r>
            <a:endParaRPr lang="de-DE" dirty="0"/>
          </a:p>
        </p:txBody>
      </p:sp>
      <p:pic>
        <p:nvPicPr>
          <p:cNvPr id="15" name="Picture 7"/>
          <p:cNvPicPr>
            <a:picLocks noChangeAspect="1"/>
          </p:cNvPicPr>
          <p:nvPr userDrawn="1"/>
        </p:nvPicPr>
        <p:blipFill rotWithShape="1">
          <a:blip r:embed="rId10" cstate="email">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0" y="0"/>
            <a:ext cx="2627784" cy="6879771"/>
          </a:xfrm>
          <a:prstGeom prst="rect">
            <a:avLst/>
          </a:prstGeom>
          <a:noFill/>
          <a:ln>
            <a:noFill/>
          </a:ln>
        </p:spPr>
      </p:pic>
      <p:pic>
        <p:nvPicPr>
          <p:cNvPr id="16" name="Grafik 15"/>
          <p:cNvPicPr preferRelativeResize="0">
            <a:picLocks/>
          </p:cNvPicPr>
          <p:nvPr userDrawn="1"/>
        </p:nvPicPr>
        <p:blipFill>
          <a:blip r:embed="rId11" cstate="email">
            <a:extLst>
              <a:ext uri="{28A0092B-C50C-407E-A947-70E740481C1C}">
                <a14:useLocalDpi xmlns:a14="http://schemas.microsoft.com/office/drawing/2010/main" val="0"/>
              </a:ext>
            </a:extLst>
          </a:blip>
          <a:stretch>
            <a:fillRect/>
          </a:stretch>
        </p:blipFill>
        <p:spPr>
          <a:xfrm>
            <a:off x="2987824" y="6201368"/>
            <a:ext cx="540000" cy="540000"/>
          </a:xfrm>
          <a:prstGeom prst="roundRect">
            <a:avLst>
              <a:gd name="adj" fmla="val 0"/>
            </a:avLst>
          </a:prstGeom>
          <a:ln>
            <a:noFill/>
          </a:ln>
          <a:effectLst>
            <a:outerShdw blurRad="152400" dist="12000" dir="900000" sy="98000" kx="110000" ky="200000" algn="tl" rotWithShape="0">
              <a:srgbClr val="000000">
                <a:alpha val="30000"/>
              </a:srgbClr>
            </a:outerShdw>
          </a:effectLst>
        </p:spPr>
      </p:pic>
      <p:graphicFrame>
        <p:nvGraphicFramePr>
          <p:cNvPr id="17" name="Objekt 16"/>
          <p:cNvGraphicFramePr>
            <a:graphicFrameLocks noChangeAspect="1"/>
          </p:cNvGraphicFramePr>
          <p:nvPr userDrawn="1">
            <p:extLst>
              <p:ext uri="{D42A27DB-BD31-4B8C-83A1-F6EECF244321}">
                <p14:modId xmlns:p14="http://schemas.microsoft.com/office/powerpoint/2010/main" val="2514754960"/>
              </p:ext>
            </p:extLst>
          </p:nvPr>
        </p:nvGraphicFramePr>
        <p:xfrm>
          <a:off x="3764078" y="6187331"/>
          <a:ext cx="4768362" cy="554037"/>
        </p:xfrm>
        <a:graphic>
          <a:graphicData uri="http://schemas.openxmlformats.org/presentationml/2006/ole">
            <mc:AlternateContent xmlns:mc="http://schemas.openxmlformats.org/markup-compatibility/2006">
              <mc:Choice xmlns:v="urn:schemas-microsoft-com:vml" Requires="v">
                <p:oleObj spid="_x0000_s3204" name="Acrobat Document" r:id="rId12" imgW="10195200" imgH="1091160" progId="AcroExch.Document.7">
                  <p:embed/>
                </p:oleObj>
              </mc:Choice>
              <mc:Fallback>
                <p:oleObj name="Acrobat Document" r:id="rId12" imgW="10195200" imgH="1091160" progId="AcroExch.Document.7">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4078" y="6187331"/>
                        <a:ext cx="47683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Lst>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spcBef>
          <a:spcPct val="0"/>
        </a:spcBef>
        <a:buNone/>
        <a:defRPr lang="de-DE"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de-DE"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de-DE"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de-DE"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de-DE"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de-DE"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de-DE"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de-DE"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de-DE"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de-DE" sz="2000" kern="1200">
          <a:solidFill>
            <a:schemeClr val="tx1"/>
          </a:solidFill>
          <a:latin typeface="+mn-lt"/>
          <a:ea typeface="+mn-ea"/>
          <a:cs typeface="+mn-cs"/>
        </a:defRPr>
      </a:lvl9pPr>
    </p:bodyStyle>
    <p:otherStyle>
      <a:defPPr>
        <a:defRPr lang="de-DE"/>
      </a:defPPr>
      <a:lvl1pPr marL="0" algn="l" defTabSz="914400" rtl="0" eaLnBrk="1" latinLnBrk="0" hangingPunct="1">
        <a:defRPr lang="de-DE" sz="1800" kern="1200">
          <a:solidFill>
            <a:schemeClr val="tx1"/>
          </a:solidFill>
          <a:latin typeface="+mn-lt"/>
          <a:ea typeface="+mn-ea"/>
          <a:cs typeface="+mn-cs"/>
        </a:defRPr>
      </a:lvl1pPr>
      <a:lvl2pPr marL="457200" algn="l" defTabSz="914400" rtl="0" eaLnBrk="1" latinLnBrk="0" hangingPunct="1">
        <a:defRPr lang="de-DE" sz="1800" kern="1200">
          <a:solidFill>
            <a:schemeClr val="tx1"/>
          </a:solidFill>
          <a:latin typeface="+mn-lt"/>
          <a:ea typeface="+mn-ea"/>
          <a:cs typeface="+mn-cs"/>
        </a:defRPr>
      </a:lvl2pPr>
      <a:lvl3pPr marL="914400" algn="l" defTabSz="914400" rtl="0" eaLnBrk="1" latinLnBrk="0" hangingPunct="1">
        <a:defRPr lang="de-DE" sz="1800" kern="1200">
          <a:solidFill>
            <a:schemeClr val="tx1"/>
          </a:solidFill>
          <a:latin typeface="+mn-lt"/>
          <a:ea typeface="+mn-ea"/>
          <a:cs typeface="+mn-cs"/>
        </a:defRPr>
      </a:lvl3pPr>
      <a:lvl4pPr marL="1371600" algn="l" defTabSz="914400" rtl="0" eaLnBrk="1" latinLnBrk="0" hangingPunct="1">
        <a:defRPr lang="de-DE" sz="1800" kern="1200">
          <a:solidFill>
            <a:schemeClr val="tx1"/>
          </a:solidFill>
          <a:latin typeface="+mn-lt"/>
          <a:ea typeface="+mn-ea"/>
          <a:cs typeface="+mn-cs"/>
        </a:defRPr>
      </a:lvl4pPr>
      <a:lvl5pPr marL="1828800" algn="l" defTabSz="914400" rtl="0" eaLnBrk="1" latinLnBrk="0" hangingPunct="1">
        <a:defRPr lang="de-DE" sz="1800" kern="1200">
          <a:solidFill>
            <a:schemeClr val="tx1"/>
          </a:solidFill>
          <a:latin typeface="+mn-lt"/>
          <a:ea typeface="+mn-ea"/>
          <a:cs typeface="+mn-cs"/>
        </a:defRPr>
      </a:lvl5pPr>
      <a:lvl6pPr marL="2286000" algn="l" defTabSz="914400" rtl="0" eaLnBrk="1" latinLnBrk="0" hangingPunct="1">
        <a:defRPr lang="de-DE" sz="1800" kern="1200">
          <a:solidFill>
            <a:schemeClr val="tx1"/>
          </a:solidFill>
          <a:latin typeface="+mn-lt"/>
          <a:ea typeface="+mn-ea"/>
          <a:cs typeface="+mn-cs"/>
        </a:defRPr>
      </a:lvl6pPr>
      <a:lvl7pPr marL="2743200" algn="l" defTabSz="914400" rtl="0" eaLnBrk="1" latinLnBrk="0" hangingPunct="1">
        <a:defRPr lang="de-DE" sz="1800" kern="1200">
          <a:solidFill>
            <a:schemeClr val="tx1"/>
          </a:solidFill>
          <a:latin typeface="+mn-lt"/>
          <a:ea typeface="+mn-ea"/>
          <a:cs typeface="+mn-cs"/>
        </a:defRPr>
      </a:lvl7pPr>
      <a:lvl8pPr marL="3200400" algn="l" defTabSz="914400" rtl="0" eaLnBrk="1" latinLnBrk="0" hangingPunct="1">
        <a:defRPr lang="de-DE" sz="1800" kern="1200">
          <a:solidFill>
            <a:schemeClr val="tx1"/>
          </a:solidFill>
          <a:latin typeface="+mn-lt"/>
          <a:ea typeface="+mn-ea"/>
          <a:cs typeface="+mn-cs"/>
        </a:defRPr>
      </a:lvl8pPr>
      <a:lvl9pPr marL="3657600" algn="l" defTabSz="914400" rtl="0" eaLnBrk="1" latinLnBrk="0" hangingPunct="1">
        <a:defRPr lang="de-DE"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bmj.d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wmf"/><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051720" y="1556792"/>
            <a:ext cx="6719304" cy="2808312"/>
          </a:xfrm>
        </p:spPr>
        <p:txBody>
          <a:bodyPr rtlCol="0">
            <a:normAutofit fontScale="90000"/>
          </a:bodyPr>
          <a:lstStyle/>
          <a:p>
            <a:pPr>
              <a:defRPr/>
            </a:pPr>
            <a:r>
              <a:rPr lang="de-DE" sz="4800" dirty="0" smtClean="0"/>
              <a:t>Vorsorgevollmacht</a:t>
            </a:r>
            <a:r>
              <a:rPr lang="de-DE" sz="4800" dirty="0"/>
              <a:t> und</a:t>
            </a:r>
            <a:br>
              <a:rPr lang="de-DE" sz="4800" dirty="0"/>
            </a:br>
            <a:r>
              <a:rPr lang="de-DE" sz="4800" dirty="0"/>
              <a:t>Patientenverfügung</a:t>
            </a:r>
            <a:r>
              <a:rPr lang="de-DE" sz="4900" dirty="0" smtClean="0"/>
              <a:t/>
            </a:r>
            <a:br>
              <a:rPr lang="de-DE" sz="4900" dirty="0" smtClean="0"/>
            </a:br>
            <a:r>
              <a:rPr lang="de-DE" sz="4900" dirty="0" smtClean="0"/>
              <a:t/>
            </a:r>
            <a:br>
              <a:rPr lang="de-DE" sz="4900" dirty="0" smtClean="0"/>
            </a:br>
            <a:r>
              <a:rPr lang="de-DE" sz="2000" dirty="0" smtClean="0"/>
              <a:t/>
            </a:r>
            <a:br>
              <a:rPr lang="de-DE" sz="2000" dirty="0" smtClean="0"/>
            </a:br>
            <a:r>
              <a:rPr lang="de-DE" sz="2000" dirty="0" smtClean="0"/>
              <a:t>Dr</a:t>
            </a:r>
            <a:r>
              <a:rPr lang="de-DE" sz="2000" dirty="0" smtClean="0"/>
              <a:t>. Stephan Fahrig, LL.M</a:t>
            </a:r>
            <a:r>
              <a:rPr lang="de-DE" sz="2000" dirty="0" smtClean="0"/>
              <a:t>.</a:t>
            </a:r>
            <a:br>
              <a:rPr lang="de-DE" sz="2000" dirty="0" smtClean="0"/>
            </a:br>
            <a:endParaRPr lang="de-DE" sz="2000" dirty="0"/>
          </a:p>
        </p:txBody>
      </p:sp>
      <p:pic>
        <p:nvPicPr>
          <p:cNvPr id="717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331407"/>
      </p:ext>
    </p:extLst>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ctrTitle"/>
          </p:nvPr>
        </p:nvSpPr>
        <p:spPr/>
        <p:txBody>
          <a:bodyPr/>
          <a:lstStyle/>
          <a:p>
            <a:pPr eaLnBrk="1" hangingPunct="1"/>
            <a:r>
              <a:rPr lang="de-DE" dirty="0" smtClean="0"/>
              <a:t>III. Gestaltungsmöglichkeiten</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6" y="6178861"/>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6066478"/>
      </p:ext>
    </p:extLst>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el 1"/>
          <p:cNvSpPr>
            <a:spLocks noGrp="1"/>
          </p:cNvSpPr>
          <p:nvPr>
            <p:ph type="title"/>
          </p:nvPr>
        </p:nvSpPr>
        <p:spPr>
          <a:xfrm>
            <a:off x="2051720" y="116632"/>
            <a:ext cx="7128792" cy="1224136"/>
          </a:xfrm>
        </p:spPr>
        <p:txBody>
          <a:bodyPr/>
          <a:lstStyle/>
          <a:p>
            <a:pPr eaLnBrk="1" hangingPunct="1"/>
            <a:r>
              <a:rPr lang="de-DE" sz="4400" b="1" dirty="0" smtClean="0"/>
              <a:t>III. Gestaltungsmöglichkeiten</a:t>
            </a:r>
          </a:p>
        </p:txBody>
      </p:sp>
      <p:sp>
        <p:nvSpPr>
          <p:cNvPr id="18434" name="Inhaltsplatzhalter 2"/>
          <p:cNvSpPr>
            <a:spLocks noGrp="1"/>
          </p:cNvSpPr>
          <p:nvPr>
            <p:ph idx="4294967295"/>
          </p:nvPr>
        </p:nvSpPr>
        <p:spPr>
          <a:xfrm>
            <a:off x="539552" y="1988840"/>
            <a:ext cx="5616624" cy="1977604"/>
          </a:xfrm>
          <a:prstGeom prst="rect">
            <a:avLst/>
          </a:prstGeom>
        </p:spPr>
        <p:txBody>
          <a:bodyPr/>
          <a:lstStyle/>
          <a:p>
            <a:pPr marL="0" indent="0">
              <a:buNone/>
            </a:pPr>
            <a:r>
              <a:rPr lang="de-DE" b="1" dirty="0"/>
              <a:t>Wie kann man Vorsorge </a:t>
            </a:r>
            <a:r>
              <a:rPr lang="de-DE" b="1" dirty="0" smtClean="0"/>
              <a:t>treffen?</a:t>
            </a:r>
          </a:p>
          <a:p>
            <a:pPr marL="0" indent="0">
              <a:buNone/>
            </a:pPr>
            <a:endParaRPr lang="de-DE" sz="2000" b="1" dirty="0" smtClean="0"/>
          </a:p>
          <a:p>
            <a:pPr marL="450850" indent="-450850">
              <a:spcBef>
                <a:spcPts val="0"/>
              </a:spcBef>
              <a:buFont typeface="Wingdings" pitchFamily="2" charset="2"/>
              <a:buChar char="Ø"/>
            </a:pPr>
            <a:r>
              <a:rPr lang="de-DE" dirty="0" smtClean="0">
                <a:latin typeface="Arial" pitchFamily="34" charset="0"/>
                <a:cs typeface="Arial" pitchFamily="34" charset="0"/>
              </a:rPr>
              <a:t>Vorsorgevollmacht</a:t>
            </a:r>
          </a:p>
          <a:p>
            <a:pPr marL="450850" indent="-450850">
              <a:spcBef>
                <a:spcPts val="0"/>
              </a:spcBef>
              <a:buFont typeface="Wingdings" pitchFamily="2" charset="2"/>
              <a:buChar char="Ø"/>
            </a:pPr>
            <a:r>
              <a:rPr lang="de-DE" dirty="0" smtClean="0">
                <a:latin typeface="Arial" pitchFamily="34" charset="0"/>
                <a:cs typeface="Arial" pitchFamily="34" charset="0"/>
              </a:rPr>
              <a:t>Betreuungsverfügung</a:t>
            </a:r>
          </a:p>
          <a:p>
            <a:pPr marL="450850" indent="-450850" eaLnBrk="1" hangingPunct="1">
              <a:spcBef>
                <a:spcPts val="0"/>
              </a:spcBef>
              <a:buFont typeface="Wingdings" pitchFamily="2" charset="2"/>
              <a:buChar char="Ø"/>
            </a:pPr>
            <a:r>
              <a:rPr lang="de-DE" dirty="0" smtClean="0">
                <a:latin typeface="Arial" pitchFamily="34" charset="0"/>
                <a:cs typeface="Arial" pitchFamily="34" charset="0"/>
              </a:rPr>
              <a:t>Patientenverfügung</a:t>
            </a:r>
          </a:p>
          <a:p>
            <a:pPr eaLnBrk="1" hangingPunct="1">
              <a:buFont typeface="Wingdings" pitchFamily="2" charset="2"/>
              <a:buChar char="Ø"/>
            </a:pPr>
            <a:endParaRPr lang="de-DE" sz="3600" dirty="0" smtClean="0">
              <a:latin typeface="Arial" pitchFamily="34" charset="0"/>
              <a:cs typeface="Arial" pitchFamily="34" charset="0"/>
            </a:endParaRPr>
          </a:p>
        </p:txBody>
      </p:sp>
      <p:pic>
        <p:nvPicPr>
          <p:cNvPr id="6" name="Picture 9" descr="C:\Users\k.wengert\AppData\Local\Microsoft\Windows\Temporary Internet Files\Content.IE5\VIQZW7MC\MC900297161[1].wmf"/>
          <p:cNvPicPr>
            <a:picLocks noChangeAspect="1" noChangeArrowheads="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56176" y="2636912"/>
            <a:ext cx="2304256" cy="1448014"/>
          </a:xfrm>
          <a:prstGeom prst="rect">
            <a:avLst/>
          </a:prstGeom>
          <a:noFill/>
          <a:ln>
            <a:noFill/>
          </a:ln>
          <a:effectLst>
            <a:outerShdw blurRad="38100" sx="54000" sy="54000" algn="ctr" rotWithShape="0">
              <a:srgbClr val="000000">
                <a:alpha val="0"/>
              </a:srgbClr>
            </a:outerShdw>
            <a:reflection endPos="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8808985"/>
      </p:ext>
    </p:extLst>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ctrTitle"/>
          </p:nvPr>
        </p:nvSpPr>
        <p:spPr/>
        <p:txBody>
          <a:bodyPr/>
          <a:lstStyle/>
          <a:p>
            <a:pPr eaLnBrk="1" hangingPunct="1"/>
            <a:r>
              <a:rPr lang="de-DE" sz="4800" dirty="0"/>
              <a:t>1</a:t>
            </a:r>
            <a:r>
              <a:rPr lang="de-DE" sz="4800" dirty="0" smtClean="0"/>
              <a:t>. Vorsorgevollmacht</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8464672"/>
      </p:ext>
    </p:extLst>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136904" cy="4248472"/>
          </a:xfrm>
          <a:prstGeom prst="rect">
            <a:avLst/>
          </a:prstGeom>
        </p:spPr>
        <p:txBody>
          <a:bodyPr rtlCol="0">
            <a:noAutofit/>
          </a:bodyPr>
          <a:lstStyle/>
          <a:p>
            <a:pPr marL="0" indent="0">
              <a:spcBef>
                <a:spcPts val="600"/>
              </a:spcBef>
              <a:spcAft>
                <a:spcPts val="600"/>
              </a:spcAft>
              <a:buNone/>
              <a:defRPr/>
            </a:pPr>
            <a:r>
              <a:rPr lang="de-DE" sz="1800" b="1" dirty="0" smtClean="0">
                <a:latin typeface="Arial" pitchFamily="34" charset="0"/>
                <a:cs typeface="Arial" pitchFamily="34" charset="0"/>
              </a:rPr>
              <a:t>Was ist eine Vorsorgevollmacht ? </a:t>
            </a:r>
          </a:p>
          <a:p>
            <a:pPr>
              <a:spcBef>
                <a:spcPts val="600"/>
              </a:spcBef>
              <a:spcAft>
                <a:spcPts val="600"/>
              </a:spcAft>
              <a:buFont typeface="Wingdings" pitchFamily="2" charset="2"/>
              <a:buChar char="Ø"/>
              <a:defRPr/>
            </a:pPr>
            <a:r>
              <a:rPr lang="de-DE" sz="1800" b="1" dirty="0" smtClean="0">
                <a:latin typeface="Arial" pitchFamily="34" charset="0"/>
                <a:cs typeface="Arial" pitchFamily="34" charset="0"/>
              </a:rPr>
              <a:t>Bestimmung von Vertrauenspersonen als Bevollmächtigte und Ersatzbevollmächtigte</a:t>
            </a:r>
            <a:r>
              <a:rPr lang="de-DE" sz="1800" dirty="0" smtClean="0">
                <a:latin typeface="Arial" pitchFamily="34" charset="0"/>
                <a:cs typeface="Arial" pitchFamily="34" charset="0"/>
              </a:rPr>
              <a:t>, </a:t>
            </a:r>
            <a:r>
              <a:rPr lang="de-DE" sz="1800" dirty="0">
                <a:latin typeface="Arial" pitchFamily="34" charset="0"/>
                <a:cs typeface="Arial" pitchFamily="34" charset="0"/>
              </a:rPr>
              <a:t>welche für den Betroffenen alle wichtigen Entscheidungen </a:t>
            </a:r>
            <a:r>
              <a:rPr lang="de-DE" sz="1800" dirty="0" smtClean="0">
                <a:latin typeface="Arial" pitchFamily="34" charset="0"/>
                <a:cs typeface="Arial" pitchFamily="34" charset="0"/>
              </a:rPr>
              <a:t>treffen.</a:t>
            </a:r>
            <a:endParaRPr lang="de-DE" sz="1800" dirty="0">
              <a:latin typeface="Arial" pitchFamily="34" charset="0"/>
              <a:cs typeface="Arial" pitchFamily="34" charset="0"/>
            </a:endParaRPr>
          </a:p>
          <a:p>
            <a:pPr>
              <a:spcBef>
                <a:spcPts val="600"/>
              </a:spcBef>
              <a:spcAft>
                <a:spcPts val="600"/>
              </a:spcAft>
              <a:buFont typeface="Wingdings" pitchFamily="2" charset="2"/>
              <a:buChar char="Ø"/>
              <a:defRPr/>
            </a:pPr>
            <a:r>
              <a:rPr lang="de-DE" sz="1800" b="1" dirty="0" smtClean="0">
                <a:latin typeface="Arial" pitchFamily="34" charset="0"/>
                <a:cs typeface="Arial" pitchFamily="34" charset="0"/>
              </a:rPr>
              <a:t>Regelung von Gesundheitsfragen UND vermögensrechtlichen Angelegenheiten</a:t>
            </a:r>
            <a:r>
              <a:rPr lang="de-DE" sz="1800" dirty="0" smtClean="0">
                <a:latin typeface="Arial" pitchFamily="34" charset="0"/>
                <a:cs typeface="Arial" pitchFamily="34" charset="0"/>
              </a:rPr>
              <a:t>; mit </a:t>
            </a:r>
            <a:r>
              <a:rPr lang="de-DE" sz="1800" dirty="0">
                <a:latin typeface="Arial" pitchFamily="34" charset="0"/>
                <a:cs typeface="Arial" pitchFamily="34" charset="0"/>
              </a:rPr>
              <a:t>ihr können Rechtsverhältnisse umfassend (auch über den Tod des Vollmachtgebers hinaus) geregelt werden; sie </a:t>
            </a:r>
            <a:r>
              <a:rPr lang="de-DE" sz="1800" b="1" dirty="0">
                <a:latin typeface="Arial" pitchFamily="34" charset="0"/>
                <a:cs typeface="Arial" pitchFamily="34" charset="0"/>
              </a:rPr>
              <a:t>kann aber auch auf einzelne Sachgebiete beschränkt werden </a:t>
            </a:r>
            <a:r>
              <a:rPr lang="de-DE" sz="1800" dirty="0">
                <a:latin typeface="Arial" pitchFamily="34" charset="0"/>
                <a:cs typeface="Arial" pitchFamily="34" charset="0"/>
              </a:rPr>
              <a:t>(z.B. Regelung der finanziellen Angelegenheiten bis zur Erbscheinerteilung, Abwicklung der Beerdigungsformalitäten etc</a:t>
            </a:r>
            <a:r>
              <a:rPr lang="de-DE" sz="1800" dirty="0" smtClean="0">
                <a:latin typeface="Arial" pitchFamily="34" charset="0"/>
                <a:cs typeface="Arial" pitchFamily="34" charset="0"/>
              </a:rPr>
              <a:t>.).</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Im </a:t>
            </a:r>
            <a:r>
              <a:rPr lang="de-DE" sz="1800" dirty="0">
                <a:latin typeface="Arial" pitchFamily="34" charset="0"/>
                <a:cs typeface="Arial" pitchFamily="34" charset="0"/>
              </a:rPr>
              <a:t>Vergleich zur Patientenverfügung </a:t>
            </a:r>
            <a:r>
              <a:rPr lang="de-DE" sz="1800" dirty="0" smtClean="0">
                <a:latin typeface="Arial" pitchFamily="34" charset="0"/>
                <a:cs typeface="Arial" pitchFamily="34" charset="0"/>
              </a:rPr>
              <a:t>umfassender.</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Es </a:t>
            </a:r>
            <a:r>
              <a:rPr lang="de-DE" sz="1800" dirty="0">
                <a:latin typeface="Arial" pitchFamily="34" charset="0"/>
                <a:cs typeface="Arial" pitchFamily="34" charset="0"/>
              </a:rPr>
              <a:t>erfolgt nur in Ausnahmefällen eine Kontrolle durch das Vormundschaftsgericht (lediglich Unterbringungsmaßnahmen, besonders schwere medizinische Eingriffe, Abbruch lebenserhaltender Maßnahmen</a:t>
            </a:r>
            <a:r>
              <a:rPr lang="de-DE" sz="1800" dirty="0" smtClean="0">
                <a:latin typeface="Arial" pitchFamily="34" charset="0"/>
                <a:cs typeface="Arial" pitchFamily="34" charset="0"/>
              </a:rPr>
              <a:t>).</a:t>
            </a:r>
            <a:endParaRPr lang="de-DE" sz="1800" dirty="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8550539"/>
      </p:ext>
    </p:extLst>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280920" cy="4248472"/>
          </a:xfrm>
          <a:prstGeom prst="rect">
            <a:avLst/>
          </a:prstGeom>
        </p:spPr>
        <p:txBody>
          <a:bodyPr rtlCol="0">
            <a:noAutofit/>
          </a:bodyPr>
          <a:lstStyle/>
          <a:p>
            <a:pPr marL="0" indent="0" eaLnBrk="1" fontAlgn="auto" hangingPunct="1">
              <a:spcBef>
                <a:spcPts val="600"/>
              </a:spcBef>
              <a:spcAft>
                <a:spcPts val="600"/>
              </a:spcAft>
              <a:buNone/>
              <a:defRPr/>
            </a:pPr>
            <a:r>
              <a:rPr lang="de-DE" sz="1800" b="1" dirty="0" smtClean="0">
                <a:latin typeface="Arial" pitchFamily="34" charset="0"/>
                <a:cs typeface="Arial" pitchFamily="34" charset="0"/>
              </a:rPr>
              <a:t>Bedeutung </a:t>
            </a:r>
            <a:r>
              <a:rPr lang="de-DE" sz="1800" b="1" dirty="0">
                <a:latin typeface="Arial" pitchFamily="34" charset="0"/>
                <a:cs typeface="Arial" pitchFamily="34" charset="0"/>
              </a:rPr>
              <a:t>der Vollmacht</a:t>
            </a:r>
          </a:p>
          <a:p>
            <a:pPr>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Je </a:t>
            </a:r>
            <a:r>
              <a:rPr lang="de-DE" sz="1800" dirty="0">
                <a:latin typeface="Arial" pitchFamily="34" charset="0"/>
                <a:cs typeface="Arial" pitchFamily="34" charset="0"/>
              </a:rPr>
              <a:t>nachdem, wie weit die Vollmacht gefasst ist, </a:t>
            </a:r>
            <a:r>
              <a:rPr lang="de-DE" sz="1800" b="1" dirty="0">
                <a:latin typeface="Arial" pitchFamily="34" charset="0"/>
                <a:cs typeface="Arial" pitchFamily="34" charset="0"/>
              </a:rPr>
              <a:t>mutet </a:t>
            </a:r>
            <a:r>
              <a:rPr lang="de-DE" sz="1800" dirty="0">
                <a:latin typeface="Arial" pitchFamily="34" charset="0"/>
                <a:cs typeface="Arial" pitchFamily="34" charset="0"/>
              </a:rPr>
              <a:t>sie </a:t>
            </a:r>
            <a:r>
              <a:rPr lang="de-DE" sz="1800" b="1" dirty="0">
                <a:latin typeface="Arial" pitchFamily="34" charset="0"/>
                <a:cs typeface="Arial" pitchFamily="34" charset="0"/>
              </a:rPr>
              <a:t>dem Bevollmächtigten Entscheidungen zu, </a:t>
            </a:r>
            <a:r>
              <a:rPr lang="de-DE" sz="1800" dirty="0">
                <a:latin typeface="Arial" pitchFamily="34" charset="0"/>
                <a:cs typeface="Arial" pitchFamily="34" charset="0"/>
              </a:rPr>
              <a:t>die bis zur Frage </a:t>
            </a:r>
            <a:r>
              <a:rPr lang="de-DE" sz="1800" b="1" dirty="0">
                <a:latin typeface="Arial" pitchFamily="34" charset="0"/>
                <a:cs typeface="Arial" pitchFamily="34" charset="0"/>
              </a:rPr>
              <a:t>auf Leben und Tod </a:t>
            </a:r>
            <a:r>
              <a:rPr lang="de-DE" sz="1800" dirty="0">
                <a:latin typeface="Arial" pitchFamily="34" charset="0"/>
                <a:cs typeface="Arial" pitchFamily="34" charset="0"/>
              </a:rPr>
              <a:t>des Vollmachtgebers gehen können.</a:t>
            </a:r>
          </a:p>
          <a:p>
            <a:pPr>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Bevollmächtigt </a:t>
            </a:r>
            <a:r>
              <a:rPr lang="de-DE" sz="1800" dirty="0">
                <a:latin typeface="Arial" pitchFamily="34" charset="0"/>
                <a:cs typeface="Arial" pitchFamily="34" charset="0"/>
              </a:rPr>
              <a:t>werden sollten daher </a:t>
            </a:r>
            <a:r>
              <a:rPr lang="de-DE" sz="1800" b="1" dirty="0">
                <a:latin typeface="Arial" pitchFamily="34" charset="0"/>
                <a:cs typeface="Arial" pitchFamily="34" charset="0"/>
              </a:rPr>
              <a:t>nur Personen, die körperlich und nach ihrer Persönlichkeit in der Lage </a:t>
            </a:r>
            <a:r>
              <a:rPr lang="de-DE" sz="1800" dirty="0">
                <a:latin typeface="Arial" pitchFamily="34" charset="0"/>
                <a:cs typeface="Arial" pitchFamily="34" charset="0"/>
              </a:rPr>
              <a:t>sind, sich dem Willen des Vollmachtgebers unterzuordnen und dessen Interessen gegenüber Widerständen aus Familie, Ärzten, Behörden u.a. durchzusetzen.</a:t>
            </a:r>
          </a:p>
          <a:p>
            <a:pPr>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Wegen </a:t>
            </a:r>
            <a:r>
              <a:rPr lang="de-DE" sz="1800" dirty="0">
                <a:latin typeface="Arial" pitchFamily="34" charset="0"/>
                <a:cs typeface="Arial" pitchFamily="34" charset="0"/>
              </a:rPr>
              <a:t>der weitreichenden Befugnisse und dem damit u.U. gegebenen </a:t>
            </a:r>
            <a:r>
              <a:rPr lang="de-DE" sz="1800" b="1" dirty="0">
                <a:latin typeface="Arial" pitchFamily="34" charset="0"/>
                <a:cs typeface="Arial" pitchFamily="34" charset="0"/>
              </a:rPr>
              <a:t>Missbrauchspotenzial</a:t>
            </a:r>
            <a:r>
              <a:rPr lang="de-DE" sz="1800" dirty="0">
                <a:latin typeface="Arial" pitchFamily="34" charset="0"/>
                <a:cs typeface="Arial" pitchFamily="34" charset="0"/>
              </a:rPr>
              <a:t> sollten nur Personen bevollmächtigt werden, die das uneingeschränkte Vertrauen des Vollmachtgebers besitzen und zur Übernahme der damit verbundenen Pflichten bereit sind</a:t>
            </a:r>
            <a:r>
              <a:rPr lang="de-DE" sz="1800" dirty="0" smtClean="0">
                <a:latin typeface="Arial" pitchFamily="34" charset="0"/>
                <a:cs typeface="Arial" pitchFamily="34" charset="0"/>
              </a:rPr>
              <a:t>.</a:t>
            </a: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2690935"/>
      </p:ext>
    </p:extLst>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424936" cy="4248472"/>
          </a:xfrm>
          <a:prstGeom prst="rect">
            <a:avLst/>
          </a:prstGeom>
        </p:spPr>
        <p:txBody>
          <a:bodyPr rtlCol="0">
            <a:noAutofit/>
          </a:bodyPr>
          <a:lstStyle/>
          <a:p>
            <a:pPr marL="0" indent="0" eaLnBrk="1" fontAlgn="auto" hangingPunct="1">
              <a:spcBef>
                <a:spcPts val="600"/>
              </a:spcBef>
              <a:spcAft>
                <a:spcPts val="600"/>
              </a:spcAft>
              <a:buNone/>
              <a:defRPr/>
            </a:pPr>
            <a:r>
              <a:rPr lang="de-DE" sz="1800" b="1" dirty="0" smtClean="0">
                <a:latin typeface="Arial" pitchFamily="34" charset="0"/>
                <a:cs typeface="Arial" pitchFamily="34" charset="0"/>
              </a:rPr>
              <a:t>Form</a:t>
            </a:r>
            <a:endParaRPr lang="de-DE" sz="1800" b="1" dirty="0">
              <a:latin typeface="Arial" pitchFamily="34" charset="0"/>
              <a:cs typeface="Arial" pitchFamily="34" charset="0"/>
            </a:endParaRPr>
          </a:p>
          <a:p>
            <a:pPr>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Hinsichtlich</a:t>
            </a:r>
            <a:r>
              <a:rPr lang="de-DE" sz="1800" b="1" dirty="0" smtClean="0">
                <a:latin typeface="Arial" pitchFamily="34" charset="0"/>
                <a:cs typeface="Arial" pitchFamily="34" charset="0"/>
              </a:rPr>
              <a:t> </a:t>
            </a:r>
            <a:r>
              <a:rPr lang="de-DE" sz="1800" b="1" dirty="0">
                <a:latin typeface="Arial" pitchFamily="34" charset="0"/>
                <a:cs typeface="Arial" pitchFamily="34" charset="0"/>
              </a:rPr>
              <a:t>vermögensrechtlicher Angelegenheiten </a:t>
            </a:r>
            <a:r>
              <a:rPr lang="de-DE" sz="1800" dirty="0">
                <a:latin typeface="Arial" pitchFamily="34" charset="0"/>
                <a:cs typeface="Arial" pitchFamily="34" charset="0"/>
              </a:rPr>
              <a:t>grundsätzlich </a:t>
            </a:r>
            <a:r>
              <a:rPr lang="de-DE" sz="1800" b="1" dirty="0">
                <a:latin typeface="Arial" pitchFamily="34" charset="0"/>
                <a:cs typeface="Arial" pitchFamily="34" charset="0"/>
              </a:rPr>
              <a:t>keine besondere Form</a:t>
            </a:r>
            <a:r>
              <a:rPr lang="de-DE" sz="1800" dirty="0">
                <a:latin typeface="Arial" pitchFamily="34" charset="0"/>
                <a:cs typeface="Arial" pitchFamily="34" charset="0"/>
              </a:rPr>
              <a:t> </a:t>
            </a:r>
            <a:r>
              <a:rPr lang="de-DE" sz="1800" b="1" dirty="0">
                <a:latin typeface="Arial" pitchFamily="34" charset="0"/>
                <a:cs typeface="Arial" pitchFamily="34" charset="0"/>
              </a:rPr>
              <a:t>erforderlich,</a:t>
            </a:r>
            <a:r>
              <a:rPr lang="de-DE" sz="1800" dirty="0">
                <a:latin typeface="Arial" pitchFamily="34" charset="0"/>
                <a:cs typeface="Arial" pitchFamily="34" charset="0"/>
              </a:rPr>
              <a:t> insbesondere auch nicht bei </a:t>
            </a:r>
            <a:r>
              <a:rPr lang="de-DE" sz="1800" dirty="0" smtClean="0">
                <a:latin typeface="Arial" pitchFamily="34" charset="0"/>
                <a:cs typeface="Arial" pitchFamily="34" charset="0"/>
              </a:rPr>
              <a:t>formbedürftigen </a:t>
            </a:r>
            <a:r>
              <a:rPr lang="de-DE" sz="1800" dirty="0">
                <a:latin typeface="Arial" pitchFamily="34" charset="0"/>
                <a:cs typeface="Arial" pitchFamily="34" charset="0"/>
              </a:rPr>
              <a:t>Rechtsgeschäften (vgl. § 167 Abs. 2 BGB</a:t>
            </a:r>
            <a:r>
              <a:rPr lang="de-DE" sz="1800" dirty="0" smtClean="0">
                <a:latin typeface="Arial" pitchFamily="34" charset="0"/>
                <a:cs typeface="Arial" pitchFamily="34" charset="0"/>
              </a:rPr>
              <a:t>).</a:t>
            </a:r>
            <a:endParaRPr lang="de-DE" sz="1800" dirty="0">
              <a:latin typeface="Arial" pitchFamily="34" charset="0"/>
              <a:cs typeface="Arial" pitchFamily="34" charset="0"/>
            </a:endParaRPr>
          </a:p>
          <a:p>
            <a:pPr marL="363538" indent="0">
              <a:spcBef>
                <a:spcPts val="600"/>
              </a:spcBef>
              <a:spcAft>
                <a:spcPts val="600"/>
              </a:spcAft>
              <a:buNone/>
              <a:defRPr/>
            </a:pPr>
            <a:r>
              <a:rPr lang="de-DE" sz="1800" b="1" dirty="0" smtClean="0">
                <a:latin typeface="Arial" pitchFamily="34" charset="0"/>
                <a:cs typeface="Arial" pitchFamily="34" charset="0"/>
              </a:rPr>
              <a:t>ABER</a:t>
            </a:r>
            <a:r>
              <a:rPr lang="de-DE" sz="1800" b="1" dirty="0">
                <a:latin typeface="Arial" pitchFamily="34" charset="0"/>
                <a:cs typeface="Arial" pitchFamily="34" charset="0"/>
              </a:rPr>
              <a:t>:</a:t>
            </a:r>
            <a:r>
              <a:rPr lang="de-DE" sz="1800" dirty="0">
                <a:latin typeface="Arial" pitchFamily="34" charset="0"/>
                <a:cs typeface="Arial" pitchFamily="34" charset="0"/>
              </a:rPr>
              <a:t> Einschränkungen für den Bereich der </a:t>
            </a:r>
            <a:r>
              <a:rPr lang="de-DE" sz="1800" dirty="0" smtClean="0">
                <a:latin typeface="Arial" pitchFamily="34" charset="0"/>
                <a:cs typeface="Arial" pitchFamily="34" charset="0"/>
              </a:rPr>
              <a:t>Grundstücksgeschäfte, zur Vermeidung </a:t>
            </a:r>
            <a:r>
              <a:rPr lang="de-DE" sz="1800" dirty="0">
                <a:latin typeface="Arial" pitchFamily="34" charset="0"/>
                <a:cs typeface="Arial" pitchFamily="34" charset="0"/>
              </a:rPr>
              <a:t>von </a:t>
            </a:r>
            <a:r>
              <a:rPr lang="de-DE" sz="1800" dirty="0" smtClean="0">
                <a:latin typeface="Arial" pitchFamily="34" charset="0"/>
                <a:cs typeface="Arial" pitchFamily="34" charset="0"/>
              </a:rPr>
              <a:t>Umgehung </a:t>
            </a:r>
            <a:r>
              <a:rPr lang="de-DE" sz="1800" dirty="0">
                <a:latin typeface="Arial" pitchFamily="34" charset="0"/>
                <a:cs typeface="Arial" pitchFamily="34" charset="0"/>
              </a:rPr>
              <a:t>der Formvorschriften für </a:t>
            </a:r>
            <a:r>
              <a:rPr lang="de-DE" sz="1800" dirty="0" smtClean="0">
                <a:latin typeface="Arial" pitchFamily="34" charset="0"/>
                <a:cs typeface="Arial" pitchFamily="34" charset="0"/>
              </a:rPr>
              <a:t>Grundstücksgeschäfte </a:t>
            </a:r>
            <a:r>
              <a:rPr lang="de-DE" sz="1800" b="1" dirty="0">
                <a:latin typeface="Arial" pitchFamily="34" charset="0"/>
                <a:cs typeface="Arial" pitchFamily="34" charset="0"/>
              </a:rPr>
              <a:t>notarielle </a:t>
            </a:r>
            <a:r>
              <a:rPr lang="de-DE" sz="1800" b="1" dirty="0" smtClean="0">
                <a:latin typeface="Arial" pitchFamily="34" charset="0"/>
                <a:cs typeface="Arial" pitchFamily="34" charset="0"/>
              </a:rPr>
              <a:t>Beurkundung.</a:t>
            </a:r>
          </a:p>
          <a:p>
            <a:pPr marL="363538" indent="0">
              <a:spcBef>
                <a:spcPts val="600"/>
              </a:spcBef>
              <a:spcAft>
                <a:spcPts val="600"/>
              </a:spcAft>
              <a:buNone/>
              <a:defRPr/>
            </a:pPr>
            <a:r>
              <a:rPr lang="de-DE" sz="1800" b="1" dirty="0" smtClean="0">
                <a:latin typeface="Arial" pitchFamily="34" charset="0"/>
                <a:cs typeface="Arial" pitchFamily="34" charset="0"/>
              </a:rPr>
              <a:t>Zudem: Notarielle Ausfertigung ersetzt die Urschrift.</a:t>
            </a:r>
            <a:endParaRPr lang="de-DE" sz="1800" dirty="0">
              <a:latin typeface="Arial" pitchFamily="34" charset="0"/>
              <a:cs typeface="Arial" pitchFamily="34" charset="0"/>
            </a:endParaRPr>
          </a:p>
          <a:p>
            <a:pPr>
              <a:spcBef>
                <a:spcPts val="600"/>
              </a:spcBef>
              <a:spcAft>
                <a:spcPts val="600"/>
              </a:spcAft>
              <a:buFont typeface="Wingdings" panose="05000000000000000000" pitchFamily="2" charset="2"/>
              <a:buChar char="Ø"/>
              <a:defRPr/>
            </a:pPr>
            <a:r>
              <a:rPr lang="de-DE" sz="1800" b="1" dirty="0" smtClean="0">
                <a:latin typeface="Arial" pitchFamily="34" charset="0"/>
                <a:cs typeface="Arial" pitchFamily="34" charset="0"/>
              </a:rPr>
              <a:t>Schriftformerfordernis </a:t>
            </a:r>
            <a:r>
              <a:rPr lang="de-DE" sz="1800" dirty="0">
                <a:latin typeface="Arial" pitchFamily="34" charset="0"/>
                <a:cs typeface="Arial" pitchFamily="34" charset="0"/>
              </a:rPr>
              <a:t>für die Bereiche:</a:t>
            </a:r>
          </a:p>
          <a:p>
            <a:pPr marL="649288" indent="-285750">
              <a:spcBef>
                <a:spcPts val="600"/>
              </a:spcBef>
              <a:spcAft>
                <a:spcPts val="600"/>
              </a:spcAft>
              <a:defRPr/>
            </a:pPr>
            <a:r>
              <a:rPr lang="de-DE" sz="1800" dirty="0" smtClean="0">
                <a:latin typeface="Arial" pitchFamily="34" charset="0"/>
                <a:cs typeface="Arial" pitchFamily="34" charset="0"/>
              </a:rPr>
              <a:t>gefährlicher </a:t>
            </a:r>
            <a:r>
              <a:rPr lang="de-DE" sz="1800" dirty="0">
                <a:latin typeface="Arial" pitchFamily="34" charset="0"/>
                <a:cs typeface="Arial" pitchFamily="34" charset="0"/>
              </a:rPr>
              <a:t>ärztlicher Eingriff</a:t>
            </a:r>
          </a:p>
          <a:p>
            <a:pPr marL="649288" indent="-285750">
              <a:spcBef>
                <a:spcPts val="600"/>
              </a:spcBef>
              <a:spcAft>
                <a:spcPts val="600"/>
              </a:spcAft>
              <a:defRPr/>
            </a:pPr>
            <a:r>
              <a:rPr lang="de-DE" sz="1800" dirty="0">
                <a:latin typeface="Arial" pitchFamily="34" charset="0"/>
                <a:cs typeface="Arial" pitchFamily="34" charset="0"/>
              </a:rPr>
              <a:t>Abbruch/Nichtvornahme einer lebensverlängernden Maßnahme</a:t>
            </a:r>
          </a:p>
          <a:p>
            <a:pPr marL="649288" indent="-285750">
              <a:spcBef>
                <a:spcPts val="600"/>
              </a:spcBef>
              <a:spcAft>
                <a:spcPts val="600"/>
              </a:spcAft>
              <a:defRPr/>
            </a:pPr>
            <a:r>
              <a:rPr lang="de-DE" sz="1800" dirty="0">
                <a:latin typeface="Arial" pitchFamily="34" charset="0"/>
                <a:cs typeface="Arial" pitchFamily="34" charset="0"/>
              </a:rPr>
              <a:t>Unterbringung/unterbringungsähnliche Maßnahmen</a:t>
            </a:r>
          </a:p>
          <a:p>
            <a:pPr>
              <a:spcBef>
                <a:spcPts val="600"/>
              </a:spcBef>
              <a:buFont typeface="Wingdings" panose="05000000000000000000" pitchFamily="2" charset="2"/>
              <a:buChar char="Ø"/>
              <a:defRPr/>
            </a:pPr>
            <a:endParaRPr lang="de-DE" sz="1800" dirty="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389119"/>
      </p:ext>
    </p:extLst>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280920" cy="4248472"/>
          </a:xfrm>
          <a:prstGeom prst="rect">
            <a:avLst/>
          </a:prstGeom>
        </p:spPr>
        <p:txBody>
          <a:bodyPr rtlCol="0">
            <a:noAutofit/>
          </a:bodyPr>
          <a:lstStyle/>
          <a:p>
            <a:pPr marL="0" indent="0" eaLnBrk="1" fontAlgn="auto" hangingPunct="1">
              <a:spcBef>
                <a:spcPts val="600"/>
              </a:spcBef>
              <a:buNone/>
              <a:defRPr/>
            </a:pPr>
            <a:r>
              <a:rPr lang="de-DE" sz="1800" b="1" dirty="0" smtClean="0">
                <a:latin typeface="Arial" pitchFamily="34" charset="0"/>
                <a:cs typeface="Arial" pitchFamily="34" charset="0"/>
              </a:rPr>
              <a:t>Abgrenzung von Außenverhältnis und Innenverhältnis</a:t>
            </a:r>
            <a:endParaRPr lang="de-DE" sz="1800" b="1" dirty="0">
              <a:latin typeface="Arial" pitchFamily="34" charset="0"/>
              <a:cs typeface="Arial" pitchFamily="34" charset="0"/>
            </a:endParaRPr>
          </a:p>
          <a:p>
            <a:pPr marL="0" indent="0">
              <a:spcBef>
                <a:spcPts val="600"/>
              </a:spcBef>
              <a:buNone/>
              <a:defRPr/>
            </a:pPr>
            <a:endParaRPr lang="de-DE" sz="1800" dirty="0" smtClean="0">
              <a:latin typeface="Arial" pitchFamily="34" charset="0"/>
              <a:cs typeface="Arial" pitchFamily="34" charset="0"/>
            </a:endParaRPr>
          </a:p>
          <a:p>
            <a:pPr marL="0" indent="0">
              <a:spcBef>
                <a:spcPts val="600"/>
              </a:spcBef>
              <a:buNone/>
              <a:defRPr/>
            </a:pPr>
            <a:endParaRPr lang="de-DE" sz="1800" dirty="0">
              <a:latin typeface="Arial" pitchFamily="34" charset="0"/>
              <a:cs typeface="Arial" pitchFamily="34" charset="0"/>
            </a:endParaRPr>
          </a:p>
          <a:p>
            <a:pPr>
              <a:spcBef>
                <a:spcPts val="600"/>
              </a:spcBef>
              <a:buFont typeface="Wingdings" panose="05000000000000000000" pitchFamily="2" charset="2"/>
              <a:buChar char="Ø"/>
              <a:defRPr/>
            </a:pPr>
            <a:endParaRPr lang="de-DE" sz="1800" dirty="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sp>
        <p:nvSpPr>
          <p:cNvPr id="4" name="Textfeld 3"/>
          <p:cNvSpPr txBox="1"/>
          <p:nvPr/>
        </p:nvSpPr>
        <p:spPr>
          <a:xfrm>
            <a:off x="682823" y="2014935"/>
            <a:ext cx="3529012" cy="4016484"/>
          </a:xfrm>
          <a:prstGeom prst="rect">
            <a:avLst/>
          </a:prstGeom>
          <a:solidFill>
            <a:srgbClr val="D77700"/>
          </a:solidFill>
        </p:spPr>
        <p:txBody>
          <a:bodyPr>
            <a:spAutoFit/>
          </a:bodyPr>
          <a:lstStyle/>
          <a:p>
            <a:pPr algn="ctr">
              <a:defRPr/>
            </a:pPr>
            <a:r>
              <a:rPr lang="de-DE" sz="1700" b="1" dirty="0" smtClean="0">
                <a:latin typeface="Arial" pitchFamily="34" charset="0"/>
                <a:cs typeface="Arial" pitchFamily="34" charset="0"/>
              </a:rPr>
              <a:t>Außenverhältnis</a:t>
            </a:r>
          </a:p>
          <a:p>
            <a:pPr algn="ctr">
              <a:defRPr/>
            </a:pPr>
            <a:r>
              <a:rPr lang="de-DE" sz="1700" b="1" dirty="0">
                <a:latin typeface="Arial" pitchFamily="34" charset="0"/>
                <a:cs typeface="Arial" pitchFamily="34" charset="0"/>
              </a:rPr>
              <a:t>„Rechtliches Können“</a:t>
            </a:r>
            <a:endParaRPr lang="de-DE" sz="1700" b="1" dirty="0" smtClean="0">
              <a:latin typeface="Arial" pitchFamily="34" charset="0"/>
              <a:cs typeface="Arial" pitchFamily="34" charset="0"/>
            </a:endParaRPr>
          </a:p>
          <a:p>
            <a:pPr marL="285750" indent="-285750">
              <a:buFont typeface="Wingdings" pitchFamily="2" charset="2"/>
              <a:buChar char="§"/>
              <a:defRPr/>
            </a:pPr>
            <a:endParaRPr lang="de-DE" sz="1700" dirty="0" smtClean="0">
              <a:solidFill>
                <a:schemeClr val="bg1"/>
              </a:solidFill>
              <a:latin typeface="Arial" pitchFamily="34" charset="0"/>
              <a:cs typeface="Arial" pitchFamily="34" charset="0"/>
            </a:endParaRPr>
          </a:p>
          <a:p>
            <a:pPr marL="285750" indent="-285750">
              <a:buFont typeface="Wingdings" pitchFamily="2" charset="2"/>
              <a:buChar char="§"/>
              <a:defRPr/>
            </a:pPr>
            <a:r>
              <a:rPr lang="de-DE" sz="1700" u="sng" dirty="0" err="1" smtClean="0">
                <a:solidFill>
                  <a:schemeClr val="bg1"/>
                </a:solidFill>
                <a:latin typeface="Arial" pitchFamily="34" charset="0"/>
                <a:cs typeface="Arial" pitchFamily="34" charset="0"/>
              </a:rPr>
              <a:t>Grds</a:t>
            </a:r>
            <a:r>
              <a:rPr lang="de-DE" sz="1700" u="sng" dirty="0" smtClean="0">
                <a:solidFill>
                  <a:schemeClr val="bg1"/>
                </a:solidFill>
                <a:latin typeface="Arial" pitchFamily="34" charset="0"/>
                <a:cs typeface="Arial" pitchFamily="34" charset="0"/>
              </a:rPr>
              <a:t>. Geltung </a:t>
            </a:r>
            <a:r>
              <a:rPr lang="de-DE" sz="1700" u="sng" dirty="0">
                <a:solidFill>
                  <a:schemeClr val="bg1"/>
                </a:solidFill>
                <a:latin typeface="Arial" pitchFamily="34" charset="0"/>
                <a:cs typeface="Arial" pitchFamily="34" charset="0"/>
              </a:rPr>
              <a:t>der Vollmacht ab </a:t>
            </a:r>
            <a:r>
              <a:rPr lang="de-DE" sz="1700" u="sng" dirty="0" smtClean="0">
                <a:solidFill>
                  <a:schemeClr val="bg1"/>
                </a:solidFill>
                <a:latin typeface="Arial" pitchFamily="34" charset="0"/>
                <a:cs typeface="Arial" pitchFamily="34" charset="0"/>
              </a:rPr>
              <a:t>Ausstellung und Übergabe</a:t>
            </a:r>
            <a:r>
              <a:rPr lang="de-DE" sz="1700" dirty="0" smtClean="0">
                <a:solidFill>
                  <a:schemeClr val="bg1"/>
                </a:solidFill>
                <a:latin typeface="Arial" pitchFamily="34" charset="0"/>
                <a:cs typeface="Arial" pitchFamily="34" charset="0"/>
              </a:rPr>
              <a:t> (</a:t>
            </a:r>
            <a:r>
              <a:rPr lang="de-DE" sz="1700" dirty="0" err="1" smtClean="0">
                <a:solidFill>
                  <a:schemeClr val="bg1"/>
                </a:solidFill>
                <a:latin typeface="Arial" pitchFamily="34" charset="0"/>
                <a:cs typeface="Arial" pitchFamily="34" charset="0"/>
              </a:rPr>
              <a:t>grds</a:t>
            </a:r>
            <a:r>
              <a:rPr lang="de-DE" sz="1700" dirty="0" smtClean="0">
                <a:solidFill>
                  <a:schemeClr val="bg1"/>
                </a:solidFill>
                <a:latin typeface="Arial" pitchFamily="34" charset="0"/>
                <a:cs typeface="Arial" pitchFamily="34" charset="0"/>
              </a:rPr>
              <a:t>. an den Bevollmächtigten); es sei denn aufschiebende Bedingung.</a:t>
            </a:r>
            <a:endParaRPr lang="de-DE" sz="1700" dirty="0">
              <a:solidFill>
                <a:schemeClr val="bg1"/>
              </a:solidFill>
              <a:latin typeface="Arial" pitchFamily="34" charset="0"/>
              <a:cs typeface="Arial" pitchFamily="34" charset="0"/>
            </a:endParaRPr>
          </a:p>
          <a:p>
            <a:pPr>
              <a:defRPr/>
            </a:pPr>
            <a:r>
              <a:rPr lang="de-DE" sz="1700" dirty="0">
                <a:solidFill>
                  <a:schemeClr val="bg1"/>
                </a:solidFill>
                <a:latin typeface="Arial" pitchFamily="34" charset="0"/>
                <a:cs typeface="Arial" pitchFamily="34" charset="0"/>
              </a:rPr>
              <a:t>     </a:t>
            </a:r>
          </a:p>
          <a:p>
            <a:pPr marL="285750" indent="-285750">
              <a:buFont typeface="Wingdings" pitchFamily="2" charset="2"/>
              <a:buChar char="§"/>
              <a:defRPr/>
            </a:pPr>
            <a:r>
              <a:rPr lang="de-DE" sz="1700" dirty="0">
                <a:solidFill>
                  <a:schemeClr val="bg1"/>
                </a:solidFill>
                <a:latin typeface="Arial" pitchFamily="34" charset="0"/>
                <a:cs typeface="Arial" pitchFamily="34" charset="0"/>
              </a:rPr>
              <a:t>Widerruf: Jederzeit!</a:t>
            </a:r>
          </a:p>
          <a:p>
            <a:pPr marL="285750" indent="-285750">
              <a:buFont typeface="Wingdings" pitchFamily="2" charset="2"/>
              <a:buChar char="§"/>
              <a:defRPr/>
            </a:pPr>
            <a:endParaRPr lang="de-DE" sz="1700" dirty="0">
              <a:solidFill>
                <a:schemeClr val="bg1"/>
              </a:solidFill>
              <a:latin typeface="Arial" pitchFamily="34" charset="0"/>
              <a:cs typeface="Arial" pitchFamily="34" charset="0"/>
            </a:endParaRPr>
          </a:p>
          <a:p>
            <a:pPr marL="285750" indent="-285750">
              <a:buFont typeface="Wingdings" pitchFamily="2" charset="2"/>
              <a:buChar char="§"/>
              <a:defRPr/>
            </a:pPr>
            <a:r>
              <a:rPr lang="de-DE" sz="1700" dirty="0">
                <a:solidFill>
                  <a:schemeClr val="bg1"/>
                </a:solidFill>
                <a:latin typeface="Arial" pitchFamily="34" charset="0"/>
                <a:cs typeface="Arial" pitchFamily="34" charset="0"/>
              </a:rPr>
              <a:t>Erlöschen der Vollmacht durch Tod? Durch Auslegung zu ermitteln (klare Regelung empfiehlt sich</a:t>
            </a:r>
            <a:r>
              <a:rPr lang="de-DE" sz="1700" dirty="0" smtClean="0">
                <a:solidFill>
                  <a:schemeClr val="bg1"/>
                </a:solidFill>
                <a:latin typeface="Arial" pitchFamily="34" charset="0"/>
                <a:cs typeface="Arial" pitchFamily="34" charset="0"/>
              </a:rPr>
              <a:t>).</a:t>
            </a:r>
            <a:endParaRPr lang="de-DE" dirty="0">
              <a:solidFill>
                <a:schemeClr val="bg1"/>
              </a:solidFill>
              <a:latin typeface="Arial" pitchFamily="34" charset="0"/>
              <a:cs typeface="Arial" pitchFamily="34" charset="0"/>
            </a:endParaRPr>
          </a:p>
        </p:txBody>
      </p:sp>
      <p:sp>
        <p:nvSpPr>
          <p:cNvPr id="7" name="Textfeld 6"/>
          <p:cNvSpPr txBox="1"/>
          <p:nvPr/>
        </p:nvSpPr>
        <p:spPr>
          <a:xfrm>
            <a:off x="4715396" y="2014935"/>
            <a:ext cx="3529012" cy="4016484"/>
          </a:xfrm>
          <a:prstGeom prst="rect">
            <a:avLst/>
          </a:prstGeom>
          <a:solidFill>
            <a:srgbClr val="D77700"/>
          </a:solidFill>
        </p:spPr>
        <p:txBody>
          <a:bodyPr wrap="square">
            <a:spAutoFit/>
          </a:bodyPr>
          <a:lstStyle/>
          <a:p>
            <a:pPr algn="ctr">
              <a:defRPr/>
            </a:pPr>
            <a:r>
              <a:rPr lang="de-DE" sz="1700" b="1" dirty="0" smtClean="0">
                <a:latin typeface="Arial" pitchFamily="34" charset="0"/>
                <a:cs typeface="Arial" pitchFamily="34" charset="0"/>
              </a:rPr>
              <a:t>Innenverhältnis</a:t>
            </a:r>
          </a:p>
          <a:p>
            <a:pPr algn="ctr">
              <a:defRPr/>
            </a:pPr>
            <a:r>
              <a:rPr lang="de-DE" sz="1700" b="1" dirty="0">
                <a:solidFill>
                  <a:schemeClr val="bg1"/>
                </a:solidFill>
                <a:latin typeface="Arial" pitchFamily="34" charset="0"/>
                <a:cs typeface="Arial" pitchFamily="34" charset="0"/>
              </a:rPr>
              <a:t> </a:t>
            </a:r>
            <a:r>
              <a:rPr lang="de-DE" sz="1700" b="1" dirty="0">
                <a:latin typeface="Arial" pitchFamily="34" charset="0"/>
                <a:cs typeface="Arial" pitchFamily="34" charset="0"/>
              </a:rPr>
              <a:t>„Rechtliches Dürfen“</a:t>
            </a:r>
          </a:p>
          <a:p>
            <a:pPr marL="285750" indent="-285750">
              <a:buFont typeface="Wingdings" pitchFamily="2" charset="2"/>
              <a:buChar char="§"/>
              <a:defRPr/>
            </a:pPr>
            <a:endParaRPr lang="de-DE" sz="1700" dirty="0" smtClean="0">
              <a:solidFill>
                <a:schemeClr val="bg1"/>
              </a:solidFill>
              <a:latin typeface="Arial" pitchFamily="34" charset="0"/>
              <a:cs typeface="Arial" pitchFamily="34" charset="0"/>
            </a:endParaRPr>
          </a:p>
          <a:p>
            <a:pPr marL="285750" indent="-285750">
              <a:buFont typeface="Wingdings" pitchFamily="2" charset="2"/>
              <a:buChar char="§"/>
              <a:defRPr/>
            </a:pPr>
            <a:r>
              <a:rPr lang="de-DE" sz="1700" dirty="0" smtClean="0">
                <a:solidFill>
                  <a:schemeClr val="bg1"/>
                </a:solidFill>
                <a:latin typeface="Arial" pitchFamily="34" charset="0"/>
                <a:cs typeface="Arial" pitchFamily="34" charset="0"/>
              </a:rPr>
              <a:t>Geltung </a:t>
            </a:r>
            <a:r>
              <a:rPr lang="de-DE" sz="1700" dirty="0">
                <a:solidFill>
                  <a:schemeClr val="bg1"/>
                </a:solidFill>
                <a:latin typeface="Arial" pitchFamily="34" charset="0"/>
                <a:cs typeface="Arial" pitchFamily="34" charset="0"/>
              </a:rPr>
              <a:t>ab Handlungs</a:t>
            </a:r>
            <a:r>
              <a:rPr lang="de-DE" sz="1700" u="sng" dirty="0">
                <a:solidFill>
                  <a:schemeClr val="bg1"/>
                </a:solidFill>
                <a:latin typeface="Arial" pitchFamily="34" charset="0"/>
                <a:cs typeface="Arial" pitchFamily="34" charset="0"/>
              </a:rPr>
              <a:t>un</a:t>
            </a:r>
            <a:r>
              <a:rPr lang="de-DE" sz="1700" dirty="0">
                <a:solidFill>
                  <a:schemeClr val="bg1"/>
                </a:solidFill>
                <a:latin typeface="Arial" pitchFamily="34" charset="0"/>
                <a:cs typeface="Arial" pitchFamily="34" charset="0"/>
              </a:rPr>
              <a:t>fähigkeit des </a:t>
            </a:r>
            <a:r>
              <a:rPr lang="de-DE" sz="1700" dirty="0" smtClean="0">
                <a:solidFill>
                  <a:schemeClr val="bg1"/>
                </a:solidFill>
                <a:latin typeface="Arial" pitchFamily="34" charset="0"/>
                <a:cs typeface="Arial" pitchFamily="34" charset="0"/>
              </a:rPr>
              <a:t>Vollmachtgebers.</a:t>
            </a:r>
            <a:endParaRPr lang="de-DE" sz="1700" dirty="0">
              <a:solidFill>
                <a:schemeClr val="bg1"/>
              </a:solidFill>
              <a:latin typeface="Arial" pitchFamily="34" charset="0"/>
              <a:cs typeface="Arial" pitchFamily="34" charset="0"/>
            </a:endParaRPr>
          </a:p>
          <a:p>
            <a:pPr marL="285750" indent="-285750">
              <a:buFont typeface="Wingdings" pitchFamily="2" charset="2"/>
              <a:buChar char="§"/>
              <a:defRPr/>
            </a:pPr>
            <a:endParaRPr lang="de-DE" sz="1700" dirty="0">
              <a:solidFill>
                <a:schemeClr val="bg1"/>
              </a:solidFill>
              <a:latin typeface="Arial" pitchFamily="34" charset="0"/>
              <a:cs typeface="Arial" pitchFamily="34" charset="0"/>
            </a:endParaRPr>
          </a:p>
          <a:p>
            <a:pPr marL="285750" indent="-285750">
              <a:buFont typeface="Wingdings" pitchFamily="2" charset="2"/>
              <a:buChar char="§"/>
              <a:defRPr/>
            </a:pPr>
            <a:r>
              <a:rPr lang="de-DE" sz="1700" dirty="0" smtClean="0">
                <a:solidFill>
                  <a:schemeClr val="bg1"/>
                </a:solidFill>
                <a:latin typeface="Arial" pitchFamily="34" charset="0"/>
                <a:cs typeface="Arial" pitchFamily="34" charset="0"/>
              </a:rPr>
              <a:t>Geschäftsbesorgungsauftrag oder Auftrag oder Gefälligkeit? Maßgebend ist </a:t>
            </a:r>
            <a:r>
              <a:rPr lang="de-DE" sz="1700" dirty="0">
                <a:solidFill>
                  <a:schemeClr val="bg1"/>
                </a:solidFill>
                <a:latin typeface="Arial" pitchFamily="34" charset="0"/>
                <a:cs typeface="Arial" pitchFamily="34" charset="0"/>
              </a:rPr>
              <a:t>die in der Vollmacht </a:t>
            </a:r>
            <a:r>
              <a:rPr lang="de-DE" sz="1700" dirty="0" smtClean="0">
                <a:solidFill>
                  <a:schemeClr val="bg1"/>
                </a:solidFill>
                <a:latin typeface="Arial" pitchFamily="34" charset="0"/>
                <a:cs typeface="Arial" pitchFamily="34" charset="0"/>
              </a:rPr>
              <a:t>bzw. mit dem Bevollmächtigten getroffene Vereinbarung.</a:t>
            </a:r>
          </a:p>
          <a:p>
            <a:pPr marL="285750" indent="-285750">
              <a:buFont typeface="Wingdings" pitchFamily="2" charset="2"/>
              <a:buChar char="§"/>
              <a:defRPr/>
            </a:pPr>
            <a:endParaRPr lang="de-DE" sz="1700" dirty="0" smtClean="0">
              <a:solidFill>
                <a:schemeClr val="bg1"/>
              </a:solidFill>
              <a:latin typeface="Arial" pitchFamily="34" charset="0"/>
              <a:cs typeface="Arial" pitchFamily="34" charset="0"/>
            </a:endParaRPr>
          </a:p>
          <a:p>
            <a:pPr marL="285750" indent="-285750">
              <a:buFont typeface="Wingdings" pitchFamily="2" charset="2"/>
              <a:buChar char="§"/>
              <a:defRPr/>
            </a:pPr>
            <a:endParaRPr lang="de-DE" sz="1700" dirty="0">
              <a:solidFill>
                <a:schemeClr val="bg1"/>
              </a:solidFill>
              <a:latin typeface="Arial" pitchFamily="34" charset="0"/>
              <a:cs typeface="Arial" pitchFamily="34" charset="0"/>
            </a:endParaRPr>
          </a:p>
        </p:txBody>
      </p:sp>
      <p:pic>
        <p:nvPicPr>
          <p:cNvPr id="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2188067"/>
      </p:ext>
    </p:extLst>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424936" cy="4248472"/>
          </a:xfrm>
          <a:prstGeom prst="rect">
            <a:avLst/>
          </a:prstGeom>
        </p:spPr>
        <p:txBody>
          <a:bodyPr rtlCol="0">
            <a:noAutofit/>
          </a:bodyPr>
          <a:lstStyle/>
          <a:p>
            <a:pPr marL="0" indent="0" eaLnBrk="1" fontAlgn="auto" hangingPunct="1">
              <a:spcBef>
                <a:spcPts val="600"/>
              </a:spcBef>
              <a:spcAft>
                <a:spcPts val="600"/>
              </a:spcAft>
              <a:buNone/>
              <a:defRPr/>
            </a:pPr>
            <a:r>
              <a:rPr lang="de-DE" sz="1800" b="1" dirty="0" smtClean="0">
                <a:latin typeface="Arial" pitchFamily="34" charset="0"/>
                <a:cs typeface="Arial" pitchFamily="34" charset="0"/>
              </a:rPr>
              <a:t>Innenverhältnis</a:t>
            </a:r>
            <a:endParaRPr lang="de-DE" sz="1800" b="1" dirty="0">
              <a:latin typeface="Arial" pitchFamily="34" charset="0"/>
              <a:cs typeface="Arial" pitchFamily="34" charset="0"/>
            </a:endParaRPr>
          </a:p>
          <a:p>
            <a:pPr>
              <a:spcBef>
                <a:spcPts val="600"/>
              </a:spcBef>
              <a:spcAft>
                <a:spcPts val="600"/>
              </a:spcAft>
              <a:buFont typeface="Wingdings" pitchFamily="2" charset="2"/>
              <a:buChar char="Ø"/>
            </a:pPr>
            <a:r>
              <a:rPr lang="de-DE" sz="1800" dirty="0" smtClean="0">
                <a:latin typeface="Arial" pitchFamily="34" charset="0"/>
                <a:cs typeface="Arial" pitchFamily="34" charset="0"/>
              </a:rPr>
              <a:t>Die Vollmacht </a:t>
            </a:r>
            <a:r>
              <a:rPr lang="de-DE" sz="1800" dirty="0">
                <a:latin typeface="Arial" pitchFamily="34" charset="0"/>
                <a:cs typeface="Arial" pitchFamily="34" charset="0"/>
              </a:rPr>
              <a:t>selbst enthält </a:t>
            </a:r>
            <a:r>
              <a:rPr lang="de-DE" sz="1800" dirty="0" err="1" smtClean="0">
                <a:latin typeface="Arial" pitchFamily="34" charset="0"/>
                <a:cs typeface="Arial" pitchFamily="34" charset="0"/>
              </a:rPr>
              <a:t>idR</a:t>
            </a:r>
            <a:r>
              <a:rPr lang="de-DE" sz="1800" dirty="0" smtClean="0">
                <a:latin typeface="Arial" pitchFamily="34" charset="0"/>
                <a:cs typeface="Arial" pitchFamily="34" charset="0"/>
              </a:rPr>
              <a:t> </a:t>
            </a:r>
            <a:r>
              <a:rPr lang="de-DE" sz="1800" dirty="0">
                <a:latin typeface="Arial" pitchFamily="34" charset="0"/>
                <a:cs typeface="Arial" pitchFamily="34" charset="0"/>
              </a:rPr>
              <a:t>keine Regelungen für das </a:t>
            </a:r>
            <a:r>
              <a:rPr lang="de-DE" sz="1800" dirty="0" smtClean="0">
                <a:latin typeface="Arial" pitchFamily="34" charset="0"/>
                <a:cs typeface="Arial" pitchFamily="34" charset="0"/>
              </a:rPr>
              <a:t>Innenverhältnis.</a:t>
            </a:r>
          </a:p>
          <a:p>
            <a:pPr>
              <a:spcBef>
                <a:spcPts val="600"/>
              </a:spcBef>
              <a:spcAft>
                <a:spcPts val="600"/>
              </a:spcAft>
              <a:buFont typeface="Wingdings" pitchFamily="2" charset="2"/>
              <a:buChar char="Ø"/>
            </a:pPr>
            <a:r>
              <a:rPr lang="de-DE" sz="1800" dirty="0" smtClean="0">
                <a:latin typeface="Arial" pitchFamily="34" charset="0"/>
                <a:cs typeface="Arial" pitchFamily="34" charset="0"/>
              </a:rPr>
              <a:t>Vollmacht </a:t>
            </a:r>
            <a:r>
              <a:rPr lang="de-DE" sz="1800" dirty="0">
                <a:latin typeface="Arial" pitchFamily="34" charset="0"/>
                <a:cs typeface="Arial" pitchFamily="34" charset="0"/>
              </a:rPr>
              <a:t>legt </a:t>
            </a:r>
            <a:r>
              <a:rPr lang="de-DE" sz="1800" dirty="0" err="1" smtClean="0">
                <a:latin typeface="Arial" pitchFamily="34" charset="0"/>
                <a:cs typeface="Arial" pitchFamily="34" charset="0"/>
              </a:rPr>
              <a:t>grds</a:t>
            </a:r>
            <a:r>
              <a:rPr lang="de-DE" sz="1800" dirty="0" smtClean="0">
                <a:latin typeface="Arial" pitchFamily="34" charset="0"/>
                <a:cs typeface="Arial" pitchFamily="34" charset="0"/>
              </a:rPr>
              <a:t>. nicht </a:t>
            </a:r>
            <a:r>
              <a:rPr lang="de-DE" sz="1800" dirty="0">
                <a:latin typeface="Arial" pitchFamily="34" charset="0"/>
                <a:cs typeface="Arial" pitchFamily="34" charset="0"/>
              </a:rPr>
              <a:t>fest, welches Rechtsinstitut das Innenverhältnis ist</a:t>
            </a:r>
            <a:r>
              <a:rPr lang="de-DE" sz="1800" dirty="0" smtClean="0">
                <a:latin typeface="Arial" pitchFamily="34" charset="0"/>
                <a:cs typeface="Arial" pitchFamily="34" charset="0"/>
              </a:rPr>
              <a:t>. (Gefälligkeit </a:t>
            </a:r>
            <a:r>
              <a:rPr lang="de-DE" sz="1800" dirty="0" err="1">
                <a:latin typeface="Arial" pitchFamily="34" charset="0"/>
                <a:cs typeface="Arial" pitchFamily="34" charset="0"/>
              </a:rPr>
              <a:t>idR</a:t>
            </a:r>
            <a:r>
              <a:rPr lang="de-DE" sz="1800" dirty="0">
                <a:latin typeface="Arial" pitchFamily="34" charset="0"/>
                <a:cs typeface="Arial" pitchFamily="34" charset="0"/>
              </a:rPr>
              <a:t> nur </a:t>
            </a:r>
            <a:r>
              <a:rPr lang="de-DE" sz="1800" dirty="0" smtClean="0">
                <a:latin typeface="Arial" pitchFamily="34" charset="0"/>
                <a:cs typeface="Arial" pitchFamily="34" charset="0"/>
              </a:rPr>
              <a:t>unter Eheleuten oder Kindern; im Übrigen Auftrag, wenn unentgeltlich gewünscht; sonst Geschäftsbesorgungsvertrag.)</a:t>
            </a:r>
          </a:p>
          <a:p>
            <a:pPr>
              <a:spcBef>
                <a:spcPts val="600"/>
              </a:spcBef>
              <a:spcAft>
                <a:spcPts val="600"/>
              </a:spcAft>
              <a:buFont typeface="Wingdings" pitchFamily="2" charset="2"/>
              <a:buChar char="Ø"/>
            </a:pPr>
            <a:r>
              <a:rPr lang="de-DE" sz="1800" dirty="0" smtClean="0">
                <a:latin typeface="Arial" pitchFamily="34" charset="0"/>
                <a:cs typeface="Arial" pitchFamily="34" charset="0"/>
              </a:rPr>
              <a:t>Soweit </a:t>
            </a:r>
            <a:r>
              <a:rPr lang="de-DE" sz="1800" dirty="0">
                <a:latin typeface="Arial" pitchFamily="34" charset="0"/>
                <a:cs typeface="Arial" pitchFamily="34" charset="0"/>
              </a:rPr>
              <a:t>keine Weisungen geregelt sind, </a:t>
            </a:r>
            <a:r>
              <a:rPr lang="de-DE" sz="1800" dirty="0" smtClean="0">
                <a:latin typeface="Arial" pitchFamily="34" charset="0"/>
                <a:cs typeface="Arial" pitchFamily="34" charset="0"/>
              </a:rPr>
              <a:t>hat der Bevollmächtigte den </a:t>
            </a:r>
            <a:r>
              <a:rPr lang="de-DE" sz="1800" dirty="0">
                <a:latin typeface="Arial" pitchFamily="34" charset="0"/>
                <a:cs typeface="Arial" pitchFamily="34" charset="0"/>
              </a:rPr>
              <a:t>Auftrag nach bestem Wissen </a:t>
            </a:r>
            <a:r>
              <a:rPr lang="de-DE" sz="1800" dirty="0" smtClean="0">
                <a:latin typeface="Arial" pitchFamily="34" charset="0"/>
                <a:cs typeface="Arial" pitchFamily="34" charset="0"/>
              </a:rPr>
              <a:t>und Gewissen zu führen. </a:t>
            </a:r>
          </a:p>
          <a:p>
            <a:pPr>
              <a:spcBef>
                <a:spcPts val="600"/>
              </a:spcBef>
              <a:spcAft>
                <a:spcPts val="600"/>
              </a:spcAft>
              <a:buFont typeface="Wingdings" pitchFamily="2" charset="2"/>
              <a:buChar char="Ø"/>
            </a:pPr>
            <a:r>
              <a:rPr lang="de-DE" sz="1800" b="1" dirty="0" smtClean="0">
                <a:latin typeface="Arial" pitchFamily="34" charset="0"/>
                <a:cs typeface="Arial" pitchFamily="34" charset="0"/>
              </a:rPr>
              <a:t>Auskunfts- </a:t>
            </a:r>
            <a:r>
              <a:rPr lang="de-DE" sz="1800" b="1" dirty="0">
                <a:latin typeface="Arial" pitchFamily="34" charset="0"/>
                <a:cs typeface="Arial" pitchFamily="34" charset="0"/>
              </a:rPr>
              <a:t>und Rechenschaftspflichten gem. § 666 </a:t>
            </a:r>
            <a:r>
              <a:rPr lang="de-DE" sz="1800" b="1" dirty="0" smtClean="0">
                <a:latin typeface="Arial" pitchFamily="34" charset="0"/>
                <a:cs typeface="Arial" pitchFamily="34" charset="0"/>
              </a:rPr>
              <a:t>BGB. </a:t>
            </a:r>
            <a:r>
              <a:rPr lang="de-DE" sz="1800" dirty="0" smtClean="0">
                <a:latin typeface="Arial" pitchFamily="34" charset="0"/>
                <a:cs typeface="Arial" pitchFamily="34" charset="0"/>
              </a:rPr>
              <a:t>Die Ansprüche des Auftraggebers auf </a:t>
            </a:r>
            <a:r>
              <a:rPr lang="de-DE" sz="1800" dirty="0">
                <a:latin typeface="Arial" pitchFamily="34" charset="0"/>
                <a:cs typeface="Arial" pitchFamily="34" charset="0"/>
              </a:rPr>
              <a:t>Auskunft- und Rechenschaftspflicht verjähren binnen drei Jahren </a:t>
            </a:r>
            <a:r>
              <a:rPr lang="de-DE" sz="1800" dirty="0" smtClean="0">
                <a:latin typeface="Arial" pitchFamily="34" charset="0"/>
                <a:cs typeface="Arial" pitchFamily="34" charset="0"/>
              </a:rPr>
              <a:t>nach Ende </a:t>
            </a:r>
            <a:r>
              <a:rPr lang="de-DE" sz="1800" dirty="0">
                <a:latin typeface="Arial" pitchFamily="34" charset="0"/>
                <a:cs typeface="Arial" pitchFamily="34" charset="0"/>
              </a:rPr>
              <a:t>des Geschäfts, denn die Rechenschaftspflicht besteht „nach der Ausführung </a:t>
            </a:r>
            <a:r>
              <a:rPr lang="de-DE" sz="1800" dirty="0" smtClean="0">
                <a:latin typeface="Arial" pitchFamily="34" charset="0"/>
                <a:cs typeface="Arial" pitchFamily="34" charset="0"/>
              </a:rPr>
              <a:t>des Auftrags“, d.h. sie bestehen nach </a:t>
            </a:r>
            <a:r>
              <a:rPr lang="de-DE" sz="1800" dirty="0">
                <a:latin typeface="Arial" pitchFamily="34" charset="0"/>
                <a:cs typeface="Arial" pitchFamily="34" charset="0"/>
              </a:rPr>
              <a:t>Ende des Auftrages und </a:t>
            </a:r>
            <a:r>
              <a:rPr lang="de-DE" sz="1800" dirty="0" smtClean="0">
                <a:latin typeface="Arial" pitchFamily="34" charset="0"/>
                <a:cs typeface="Arial" pitchFamily="34" charset="0"/>
              </a:rPr>
              <a:t>mithin im Zweifel auch noch für </a:t>
            </a:r>
            <a:r>
              <a:rPr lang="de-DE" sz="1800" dirty="0">
                <a:latin typeface="Arial" pitchFamily="34" charset="0"/>
                <a:cs typeface="Arial" pitchFamily="34" charset="0"/>
              </a:rPr>
              <a:t>drei Jahre nach dem Tod </a:t>
            </a:r>
            <a:r>
              <a:rPr lang="de-DE" sz="1800" dirty="0" smtClean="0">
                <a:latin typeface="Arial" pitchFamily="34" charset="0"/>
                <a:cs typeface="Arial" pitchFamily="34" charset="0"/>
              </a:rPr>
              <a:t>des Auftraggebers; </a:t>
            </a:r>
            <a:r>
              <a:rPr lang="de-DE" sz="1800" b="1" u="sng" dirty="0" smtClean="0">
                <a:latin typeface="Arial" pitchFamily="34" charset="0"/>
                <a:cs typeface="Arial" pitchFamily="34" charset="0"/>
              </a:rPr>
              <a:t>zugunsten dessen Erben</a:t>
            </a:r>
            <a:r>
              <a:rPr lang="de-DE" sz="1800" b="1" dirty="0" smtClean="0">
                <a:latin typeface="Arial" pitchFamily="34" charset="0"/>
                <a:cs typeface="Arial" pitchFamily="34" charset="0"/>
              </a:rPr>
              <a:t>.</a:t>
            </a: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697952"/>
      </p:ext>
    </p:extLst>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23528" y="1484784"/>
            <a:ext cx="8424936" cy="4248472"/>
          </a:xfrm>
          <a:prstGeom prst="rect">
            <a:avLst/>
          </a:prstGeom>
        </p:spPr>
        <p:txBody>
          <a:bodyPr rtlCol="0">
            <a:noAutofit/>
          </a:bodyPr>
          <a:lstStyle/>
          <a:p>
            <a:pPr marL="0" indent="0" eaLnBrk="1" fontAlgn="auto" hangingPunct="1">
              <a:spcBef>
                <a:spcPts val="600"/>
              </a:spcBef>
              <a:spcAft>
                <a:spcPts val="600"/>
              </a:spcAft>
              <a:buNone/>
              <a:defRPr/>
            </a:pPr>
            <a:r>
              <a:rPr lang="de-DE" sz="1800" b="1" dirty="0" smtClean="0">
                <a:latin typeface="Arial" pitchFamily="34" charset="0"/>
                <a:cs typeface="Arial" pitchFamily="34" charset="0"/>
              </a:rPr>
              <a:t>Haftungsrisiken für den Bevollmächtigten</a:t>
            </a:r>
            <a:endParaRPr lang="de-DE" sz="1800" b="1" dirty="0">
              <a:latin typeface="Arial" pitchFamily="34" charset="0"/>
              <a:cs typeface="Arial" pitchFamily="34" charset="0"/>
            </a:endParaRPr>
          </a:p>
          <a:p>
            <a:pPr>
              <a:spcBef>
                <a:spcPts val="600"/>
              </a:spcBef>
              <a:spcAft>
                <a:spcPts val="600"/>
              </a:spcAft>
              <a:buFont typeface="Wingdings" pitchFamily="2" charset="2"/>
              <a:buChar char="Ø"/>
            </a:pPr>
            <a:r>
              <a:rPr lang="de-DE" sz="1800" dirty="0" smtClean="0">
                <a:latin typeface="Arial" pitchFamily="34" charset="0"/>
                <a:cs typeface="Arial" pitchFamily="34" charset="0"/>
              </a:rPr>
              <a:t>Der </a:t>
            </a:r>
            <a:r>
              <a:rPr lang="de-DE" sz="1800" dirty="0">
                <a:latin typeface="Arial" pitchFamily="34" charset="0"/>
                <a:cs typeface="Arial" pitchFamily="34" charset="0"/>
              </a:rPr>
              <a:t>Beauftragte hat </a:t>
            </a:r>
            <a:r>
              <a:rPr lang="de-DE" sz="1800" dirty="0" smtClean="0">
                <a:latin typeface="Arial" pitchFamily="34" charset="0"/>
                <a:cs typeface="Arial" pitchFamily="34" charset="0"/>
              </a:rPr>
              <a:t>das </a:t>
            </a:r>
            <a:r>
              <a:rPr lang="de-DE" sz="1800" dirty="0">
                <a:latin typeface="Arial" pitchFamily="34" charset="0"/>
                <a:cs typeface="Arial" pitchFamily="34" charset="0"/>
              </a:rPr>
              <a:t>Geschäft persönlich </a:t>
            </a:r>
            <a:r>
              <a:rPr lang="de-DE" sz="1800" dirty="0" smtClean="0">
                <a:latin typeface="Arial" pitchFamily="34" charset="0"/>
                <a:cs typeface="Arial" pitchFamily="34" charset="0"/>
              </a:rPr>
              <a:t>und eigenverantwortlich </a:t>
            </a:r>
            <a:r>
              <a:rPr lang="de-DE" sz="1800" dirty="0">
                <a:latin typeface="Arial" pitchFamily="34" charset="0"/>
                <a:cs typeface="Arial" pitchFamily="34" charset="0"/>
              </a:rPr>
              <a:t>zu führen. </a:t>
            </a:r>
            <a:endParaRPr lang="de-DE" sz="1800" dirty="0" smtClean="0">
              <a:latin typeface="Arial" pitchFamily="34" charset="0"/>
              <a:cs typeface="Arial" pitchFamily="34" charset="0"/>
            </a:endParaRPr>
          </a:p>
          <a:p>
            <a:pPr>
              <a:spcBef>
                <a:spcPts val="600"/>
              </a:spcBef>
              <a:spcAft>
                <a:spcPts val="600"/>
              </a:spcAft>
              <a:buFont typeface="Wingdings" pitchFamily="2" charset="2"/>
              <a:buChar char="Ø"/>
            </a:pPr>
            <a:r>
              <a:rPr lang="de-DE" sz="1800" dirty="0" smtClean="0">
                <a:latin typeface="Arial" pitchFamily="34" charset="0"/>
                <a:cs typeface="Arial" pitchFamily="34" charset="0"/>
              </a:rPr>
              <a:t>Bevollmächtigte haften bei der </a:t>
            </a:r>
            <a:r>
              <a:rPr lang="de-DE" sz="1800" dirty="0">
                <a:latin typeface="Arial" pitchFamily="34" charset="0"/>
                <a:cs typeface="Arial" pitchFamily="34" charset="0"/>
              </a:rPr>
              <a:t>Durchführung des </a:t>
            </a:r>
            <a:r>
              <a:rPr lang="de-DE" sz="1800" dirty="0" smtClean="0">
                <a:latin typeface="Arial" pitchFamily="34" charset="0"/>
                <a:cs typeface="Arial" pitchFamily="34" charset="0"/>
              </a:rPr>
              <a:t>Auftrags nach § 280 </a:t>
            </a:r>
            <a:r>
              <a:rPr lang="de-DE" sz="1800" dirty="0" err="1">
                <a:latin typeface="Arial" pitchFamily="34" charset="0"/>
                <a:cs typeface="Arial" pitchFamily="34" charset="0"/>
              </a:rPr>
              <a:t>i.V.m</a:t>
            </a:r>
            <a:r>
              <a:rPr lang="de-DE" sz="1800" dirty="0" smtClean="0">
                <a:latin typeface="Arial" pitchFamily="34" charset="0"/>
                <a:cs typeface="Arial" pitchFamily="34" charset="0"/>
              </a:rPr>
              <a:t>. §§ </a:t>
            </a:r>
            <a:r>
              <a:rPr lang="de-DE" sz="1800" dirty="0">
                <a:latin typeface="Arial" pitchFamily="34" charset="0"/>
                <a:cs typeface="Arial" pitchFamily="34" charset="0"/>
              </a:rPr>
              <a:t>276, 277 BGB </a:t>
            </a:r>
            <a:r>
              <a:rPr lang="de-DE" sz="1800" dirty="0" smtClean="0">
                <a:latin typeface="Arial" pitchFamily="34" charset="0"/>
                <a:cs typeface="Arial" pitchFamily="34" charset="0"/>
              </a:rPr>
              <a:t>bzgl. der derjenigen Sorgfalt, </a:t>
            </a:r>
            <a:r>
              <a:rPr lang="de-DE" sz="1800" dirty="0">
                <a:latin typeface="Arial" pitchFamily="34" charset="0"/>
                <a:cs typeface="Arial" pitchFamily="34" charset="0"/>
              </a:rPr>
              <a:t>die sie in </a:t>
            </a:r>
            <a:r>
              <a:rPr lang="de-DE" sz="1800" dirty="0" smtClean="0">
                <a:latin typeface="Arial" pitchFamily="34" charset="0"/>
                <a:cs typeface="Arial" pitchFamily="34" charset="0"/>
              </a:rPr>
              <a:t>eigenen Angelegenheiten </a:t>
            </a:r>
            <a:r>
              <a:rPr lang="de-DE" sz="1800" dirty="0">
                <a:latin typeface="Arial" pitchFamily="34" charset="0"/>
                <a:cs typeface="Arial" pitchFamily="34" charset="0"/>
              </a:rPr>
              <a:t>zu beachten haben</a:t>
            </a:r>
            <a:r>
              <a:rPr lang="de-DE" sz="1800" dirty="0" smtClean="0">
                <a:latin typeface="Arial" pitchFamily="34" charset="0"/>
                <a:cs typeface="Arial" pitchFamily="34" charset="0"/>
              </a:rPr>
              <a:t>.</a:t>
            </a:r>
          </a:p>
          <a:p>
            <a:pPr>
              <a:spcBef>
                <a:spcPts val="600"/>
              </a:spcBef>
              <a:spcAft>
                <a:spcPts val="600"/>
              </a:spcAft>
              <a:buFont typeface="Wingdings" pitchFamily="2" charset="2"/>
              <a:buChar char="Ø"/>
            </a:pPr>
            <a:r>
              <a:rPr lang="de-DE" sz="1800" b="1" dirty="0" smtClean="0">
                <a:latin typeface="Arial" pitchFamily="34" charset="0"/>
                <a:cs typeface="Arial" pitchFamily="34" charset="0"/>
              </a:rPr>
              <a:t>ABER:</a:t>
            </a:r>
            <a:r>
              <a:rPr lang="de-DE" sz="1800" dirty="0" smtClean="0">
                <a:latin typeface="Arial" pitchFamily="34" charset="0"/>
                <a:cs typeface="Arial" pitchFamily="34" charset="0"/>
              </a:rPr>
              <a:t> Wenn </a:t>
            </a:r>
            <a:r>
              <a:rPr lang="de-DE" sz="1800" dirty="0">
                <a:latin typeface="Arial" pitchFamily="34" charset="0"/>
                <a:cs typeface="Arial" pitchFamily="34" charset="0"/>
              </a:rPr>
              <a:t>der Auftraggeber bei Auftragserteilung den Auftrag wegen besonderer Sachkenntnis erteilt, so können besondere Prüfungs-, Belehrungs- und Warnpflichten bestehen.</a:t>
            </a:r>
          </a:p>
          <a:p>
            <a:pPr>
              <a:spcBef>
                <a:spcPts val="600"/>
              </a:spcBef>
              <a:spcAft>
                <a:spcPts val="600"/>
              </a:spcAft>
              <a:buFont typeface="Wingdings" pitchFamily="2" charset="2"/>
              <a:buChar char="Ø"/>
            </a:pPr>
            <a:endParaRPr lang="de-DE" sz="1800" dirty="0" smtClean="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4445645"/>
      </p:ext>
    </p:extLst>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23528" y="1484784"/>
            <a:ext cx="8496944" cy="4248472"/>
          </a:xfrm>
          <a:prstGeom prst="rect">
            <a:avLst/>
          </a:prstGeom>
        </p:spPr>
        <p:txBody>
          <a:bodyPr rtlCol="0">
            <a:normAutofit/>
          </a:bodyPr>
          <a:lstStyle/>
          <a:p>
            <a:pPr marL="0" indent="0" algn="just" eaLnBrk="1" fontAlgn="auto" hangingPunct="1">
              <a:spcAft>
                <a:spcPts val="0"/>
              </a:spcAft>
              <a:buNone/>
              <a:defRPr/>
            </a:pPr>
            <a:r>
              <a:rPr lang="de-DE" sz="1800" b="1" dirty="0" smtClean="0">
                <a:latin typeface="Arial" pitchFamily="34" charset="0"/>
                <a:cs typeface="Arial" pitchFamily="34" charset="0"/>
              </a:rPr>
              <a:t>Bekanntmachung der Vorsorgevollmacht!</a:t>
            </a:r>
          </a:p>
          <a:p>
            <a:pPr marL="274320" indent="-274320" algn="just" eaLnBrk="1" fontAlgn="auto" hangingPunct="1">
              <a:spcAft>
                <a:spcPts val="0"/>
              </a:spcAft>
              <a:defRPr/>
            </a:pPr>
            <a:endParaRPr lang="de-DE" sz="1800" dirty="0" smtClean="0">
              <a:latin typeface="Arial" pitchFamily="34" charset="0"/>
              <a:cs typeface="Arial" pitchFamily="34" charset="0"/>
            </a:endParaRPr>
          </a:p>
          <a:p>
            <a:pPr algn="just" eaLnBrk="1" fontAlgn="auto" hangingPunct="1">
              <a:spcAft>
                <a:spcPts val="0"/>
              </a:spcAft>
              <a:buFont typeface="Wingdings" panose="05000000000000000000" pitchFamily="2" charset="2"/>
              <a:buChar char="Ø"/>
              <a:tabLst>
                <a:tab pos="449263" algn="l"/>
              </a:tabLst>
              <a:defRPr/>
            </a:pPr>
            <a:r>
              <a:rPr lang="de-DE" sz="1800" dirty="0" smtClean="0">
                <a:latin typeface="Arial" pitchFamily="34" charset="0"/>
                <a:cs typeface="Arial" pitchFamily="34" charset="0"/>
              </a:rPr>
              <a:t>Registrierung im </a:t>
            </a:r>
            <a:r>
              <a:rPr lang="de-DE" sz="1800" b="1" dirty="0" smtClean="0">
                <a:latin typeface="Arial" pitchFamily="34" charset="0"/>
                <a:cs typeface="Arial" pitchFamily="34" charset="0"/>
              </a:rPr>
              <a:t>zentralen Vorsorgeregister</a:t>
            </a:r>
            <a:r>
              <a:rPr lang="de-DE" sz="1800" dirty="0" smtClean="0">
                <a:latin typeface="Arial" pitchFamily="34" charset="0"/>
                <a:cs typeface="Arial" pitchFamily="34" charset="0"/>
              </a:rPr>
              <a:t> bei der  Bundesnotarkammer:</a:t>
            </a:r>
          </a:p>
          <a:p>
            <a:pPr algn="ctr" eaLnBrk="1" fontAlgn="auto" hangingPunct="1">
              <a:spcAft>
                <a:spcPts val="0"/>
              </a:spcAft>
              <a:buFont typeface="Wingdings" panose="05000000000000000000" pitchFamily="2" charset="2"/>
              <a:buChar char="Ø"/>
              <a:tabLst>
                <a:tab pos="449263" algn="l"/>
              </a:tabLst>
              <a:defRPr/>
            </a:pPr>
            <a:endParaRPr lang="de-DE" sz="1800" dirty="0">
              <a:latin typeface="Arial" pitchFamily="34" charset="0"/>
              <a:cs typeface="Arial" pitchFamily="34" charset="0"/>
            </a:endParaRPr>
          </a:p>
          <a:p>
            <a:pPr marL="0" indent="0" algn="ctr" eaLnBrk="1" fontAlgn="auto" hangingPunct="1">
              <a:spcAft>
                <a:spcPts val="0"/>
              </a:spcAft>
              <a:buNone/>
              <a:tabLst>
                <a:tab pos="449263" algn="l"/>
              </a:tabLst>
              <a:defRPr/>
            </a:pPr>
            <a:r>
              <a:rPr lang="de-DE" sz="1800" dirty="0" smtClean="0">
                <a:latin typeface="Arial" pitchFamily="34" charset="0"/>
                <a:cs typeface="Arial" pitchFamily="34" charset="0"/>
              </a:rPr>
              <a:t>www.vorsorgeregister.de</a:t>
            </a:r>
          </a:p>
          <a:p>
            <a:pPr algn="just" eaLnBrk="1" fontAlgn="auto" hangingPunct="1">
              <a:spcAft>
                <a:spcPts val="0"/>
              </a:spcAft>
              <a:buFont typeface="Wingdings" panose="05000000000000000000" pitchFamily="2" charset="2"/>
              <a:buChar char="Ø"/>
              <a:tabLst>
                <a:tab pos="449263" algn="l"/>
              </a:tabLst>
              <a:defRPr/>
            </a:pPr>
            <a:endParaRPr lang="de-DE" sz="1800" dirty="0">
              <a:latin typeface="Arial" pitchFamily="34" charset="0"/>
              <a:cs typeface="Arial" pitchFamily="34" charset="0"/>
            </a:endParaRPr>
          </a:p>
          <a:p>
            <a:pPr algn="just" eaLnBrk="1" fontAlgn="auto" hangingPunct="1">
              <a:spcAft>
                <a:spcPts val="0"/>
              </a:spcAft>
              <a:buFont typeface="Wingdings" panose="05000000000000000000" pitchFamily="2" charset="2"/>
              <a:buChar char="Ø"/>
              <a:tabLst>
                <a:tab pos="449263" algn="l"/>
              </a:tabLst>
              <a:defRPr/>
            </a:pPr>
            <a:r>
              <a:rPr lang="de-DE" sz="1800" b="1" dirty="0" smtClean="0">
                <a:latin typeface="Arial" pitchFamily="34" charset="0"/>
                <a:cs typeface="Arial" pitchFamily="34" charset="0"/>
              </a:rPr>
              <a:t>Vorteil: </a:t>
            </a:r>
            <a:r>
              <a:rPr lang="de-DE" sz="1800" dirty="0" smtClean="0">
                <a:latin typeface="Arial" pitchFamily="34" charset="0"/>
                <a:cs typeface="Arial" pitchFamily="34" charset="0"/>
              </a:rPr>
              <a:t>Betreuungsgerichte können schnell feststellen, ob eine Vorsorgevollmacht registriert ist oder nicht (Berufung eines gerichtlich bestellten Betreuers wird damit entbehrlich).</a:t>
            </a:r>
          </a:p>
          <a:p>
            <a:pPr marL="0" indent="0" eaLnBrk="1" fontAlgn="auto" hangingPunct="1">
              <a:spcAft>
                <a:spcPts val="0"/>
              </a:spcAft>
              <a:buFont typeface="Symbol" pitchFamily="18" charset="2"/>
              <a:buNone/>
              <a:defRPr/>
            </a:pPr>
            <a:endParaRPr lang="de-DE" dirty="0"/>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1. Vorsorgevollmacht</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456388"/>
      </p:ext>
    </p:extLst>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el 1"/>
          <p:cNvSpPr>
            <a:spLocks noGrp="1"/>
          </p:cNvSpPr>
          <p:nvPr>
            <p:ph type="title"/>
          </p:nvPr>
        </p:nvSpPr>
        <p:spPr>
          <a:xfrm>
            <a:off x="3923928" y="-5117"/>
            <a:ext cx="5040560" cy="1224136"/>
          </a:xfrm>
        </p:spPr>
        <p:txBody>
          <a:bodyPr/>
          <a:lstStyle/>
          <a:p>
            <a:pPr eaLnBrk="1" hangingPunct="1"/>
            <a:r>
              <a:rPr lang="de-DE" dirty="0" smtClean="0"/>
              <a:t>Überblick</a:t>
            </a:r>
          </a:p>
        </p:txBody>
      </p:sp>
      <p:sp>
        <p:nvSpPr>
          <p:cNvPr id="3" name="Inhaltsplatzhalter 2"/>
          <p:cNvSpPr>
            <a:spLocks noGrp="1"/>
          </p:cNvSpPr>
          <p:nvPr>
            <p:ph idx="4294967295"/>
          </p:nvPr>
        </p:nvSpPr>
        <p:spPr>
          <a:xfrm>
            <a:off x="827584" y="1556792"/>
            <a:ext cx="7488832" cy="4248472"/>
          </a:xfrm>
          <a:prstGeom prst="rect">
            <a:avLst/>
          </a:prstGeom>
        </p:spPr>
        <p:txBody>
          <a:bodyPr rtlCol="0">
            <a:noAutofit/>
          </a:bodyPr>
          <a:lstStyle/>
          <a:p>
            <a:pPr marL="400050" lvl="1" indent="0" algn="ctr" eaLnBrk="1" fontAlgn="auto" hangingPunct="1">
              <a:spcAft>
                <a:spcPts val="0"/>
              </a:spcAft>
              <a:buFont typeface="Symbol" pitchFamily="18" charset="2"/>
              <a:buNone/>
              <a:defRPr/>
            </a:pPr>
            <a:r>
              <a:rPr lang="de-DE" sz="2600" b="1" dirty="0" smtClean="0">
                <a:latin typeface="Arial" pitchFamily="34" charset="0"/>
                <a:cs typeface="Arial" pitchFamily="34" charset="0"/>
              </a:rPr>
              <a:t>Gliederung des Vortrags</a:t>
            </a:r>
          </a:p>
          <a:p>
            <a:pPr marL="400050" lvl="1" indent="0" eaLnBrk="1" fontAlgn="auto" hangingPunct="1">
              <a:spcAft>
                <a:spcPts val="0"/>
              </a:spcAft>
              <a:buFont typeface="Symbol" pitchFamily="18" charset="2"/>
              <a:buNone/>
              <a:defRPr/>
            </a:pPr>
            <a:endParaRPr lang="de-DE" sz="200" b="1" dirty="0" smtClean="0">
              <a:latin typeface="Arial" pitchFamily="34" charset="0"/>
              <a:cs typeface="Arial" pitchFamily="34" charset="0"/>
            </a:endParaRPr>
          </a:p>
          <a:p>
            <a:pPr marL="400050" lvl="1" indent="0" defTabSz="982663" eaLnBrk="1" fontAlgn="auto" hangingPunct="1">
              <a:spcAft>
                <a:spcPts val="0"/>
              </a:spcAft>
              <a:buFont typeface="Symbol" pitchFamily="18" charset="2"/>
              <a:buNone/>
              <a:defRPr/>
            </a:pPr>
            <a:r>
              <a:rPr lang="de-DE" sz="2600" dirty="0" smtClean="0">
                <a:latin typeface="Arial" pitchFamily="34" charset="0"/>
                <a:cs typeface="Arial" pitchFamily="34" charset="0"/>
              </a:rPr>
              <a:t>I. 	Situation ohne Vorsorge</a:t>
            </a:r>
          </a:p>
          <a:p>
            <a:pPr marL="400050" lvl="1" indent="0" defTabSz="982663" eaLnBrk="1" fontAlgn="auto" hangingPunct="1">
              <a:spcAft>
                <a:spcPts val="0"/>
              </a:spcAft>
              <a:buFont typeface="Symbol" pitchFamily="18" charset="2"/>
              <a:buNone/>
              <a:defRPr/>
            </a:pPr>
            <a:r>
              <a:rPr lang="de-DE" sz="2600" dirty="0" smtClean="0">
                <a:latin typeface="Arial" pitchFamily="34" charset="0"/>
                <a:cs typeface="Arial" pitchFamily="34" charset="0"/>
              </a:rPr>
              <a:t>II.	Verbreitete Irrtümer</a:t>
            </a:r>
          </a:p>
          <a:p>
            <a:pPr marL="400050" lvl="1" indent="0" defTabSz="982663" eaLnBrk="1" fontAlgn="auto" hangingPunct="1">
              <a:spcAft>
                <a:spcPts val="0"/>
              </a:spcAft>
              <a:buFont typeface="Symbol" pitchFamily="18" charset="2"/>
              <a:buNone/>
              <a:defRPr/>
            </a:pPr>
            <a:r>
              <a:rPr lang="de-DE" sz="2600" dirty="0" smtClean="0">
                <a:latin typeface="Arial" pitchFamily="34" charset="0"/>
                <a:cs typeface="Arial" pitchFamily="34" charset="0"/>
              </a:rPr>
              <a:t>III. 	Gestaltungsmöglichkeiten</a:t>
            </a:r>
          </a:p>
          <a:p>
            <a:pPr marL="982663" indent="0">
              <a:buNone/>
              <a:defRPr/>
            </a:pPr>
            <a:r>
              <a:rPr lang="de-DE" sz="2600" dirty="0" smtClean="0">
                <a:latin typeface="Arial" pitchFamily="34" charset="0"/>
                <a:cs typeface="Arial" pitchFamily="34" charset="0"/>
              </a:rPr>
              <a:t>1</a:t>
            </a:r>
            <a:r>
              <a:rPr lang="de-DE" sz="2600" dirty="0">
                <a:latin typeface="Arial" pitchFamily="34" charset="0"/>
                <a:cs typeface="Arial" pitchFamily="34" charset="0"/>
              </a:rPr>
              <a:t>. Vorsorgevollmacht</a:t>
            </a:r>
          </a:p>
          <a:p>
            <a:pPr marL="982663" indent="0">
              <a:buNone/>
              <a:defRPr/>
            </a:pPr>
            <a:r>
              <a:rPr lang="de-DE" sz="2600" dirty="0" smtClean="0">
                <a:latin typeface="Arial" pitchFamily="34" charset="0"/>
                <a:cs typeface="Arial" pitchFamily="34" charset="0"/>
              </a:rPr>
              <a:t>2</a:t>
            </a:r>
            <a:r>
              <a:rPr lang="de-DE" sz="2600" dirty="0">
                <a:latin typeface="Arial" pitchFamily="34" charset="0"/>
                <a:cs typeface="Arial" pitchFamily="34" charset="0"/>
              </a:rPr>
              <a:t>. Betreuungsverfügung</a:t>
            </a:r>
          </a:p>
          <a:p>
            <a:pPr marL="982663" indent="0">
              <a:buNone/>
              <a:defRPr/>
            </a:pPr>
            <a:r>
              <a:rPr lang="de-DE" sz="2600" dirty="0" smtClean="0">
                <a:latin typeface="Arial" pitchFamily="34" charset="0"/>
                <a:cs typeface="Arial" pitchFamily="34" charset="0"/>
              </a:rPr>
              <a:t>3</a:t>
            </a:r>
            <a:r>
              <a:rPr lang="de-DE" sz="2600" dirty="0">
                <a:latin typeface="Arial" pitchFamily="34" charset="0"/>
                <a:cs typeface="Arial" pitchFamily="34" charset="0"/>
              </a:rPr>
              <a:t>. Patientenverfügung</a:t>
            </a:r>
          </a:p>
          <a:p>
            <a:pPr marL="449263" indent="0" eaLnBrk="1" fontAlgn="auto" hangingPunct="1">
              <a:spcAft>
                <a:spcPts val="0"/>
              </a:spcAft>
              <a:buFont typeface="Symbol" pitchFamily="18" charset="2"/>
              <a:buNone/>
              <a:tabLst>
                <a:tab pos="982663" algn="l"/>
              </a:tabLst>
              <a:defRPr/>
            </a:pPr>
            <a:r>
              <a:rPr lang="de-DE" sz="2600" dirty="0" smtClean="0">
                <a:latin typeface="Arial" pitchFamily="34" charset="0"/>
                <a:cs typeface="Arial" pitchFamily="34" charset="0"/>
              </a:rPr>
              <a:t>IV.	Beratungs-, Informationsmöglichkeiten</a:t>
            </a:r>
          </a:p>
        </p:txBody>
      </p:sp>
      <p:pic>
        <p:nvPicPr>
          <p:cNvPr id="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9998180"/>
      </p:ext>
    </p:extLst>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ctrTitle"/>
          </p:nvPr>
        </p:nvSpPr>
        <p:spPr>
          <a:xfrm>
            <a:off x="2339752" y="1772816"/>
            <a:ext cx="6431272" cy="1470025"/>
          </a:xfrm>
        </p:spPr>
        <p:txBody>
          <a:bodyPr/>
          <a:lstStyle/>
          <a:p>
            <a:pPr eaLnBrk="1" hangingPunct="1"/>
            <a:r>
              <a:rPr lang="de-DE" sz="4800" dirty="0" smtClean="0"/>
              <a:t>2. Betreuungsverfügung</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8829861"/>
      </p:ext>
    </p:extLst>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280920" cy="4248472"/>
          </a:xfrm>
          <a:prstGeom prst="rect">
            <a:avLst/>
          </a:prstGeom>
        </p:spPr>
        <p:txBody>
          <a:bodyPr rtlCol="0">
            <a:noAutofit/>
          </a:bodyPr>
          <a:lstStyle/>
          <a:p>
            <a:pPr marL="0" indent="0">
              <a:spcBef>
                <a:spcPts val="600"/>
              </a:spcBef>
              <a:spcAft>
                <a:spcPts val="600"/>
              </a:spcAft>
              <a:buNone/>
              <a:defRPr/>
            </a:pPr>
            <a:r>
              <a:rPr lang="de-DE" sz="1800" b="1" dirty="0" smtClean="0">
                <a:latin typeface="Arial" pitchFamily="34" charset="0"/>
                <a:cs typeface="Arial" pitchFamily="34" charset="0"/>
              </a:rPr>
              <a:t>Betreuungsverfügung, §§ 1901c, 1897 Abs. 4 BGB</a:t>
            </a:r>
            <a:endParaRPr lang="de-DE" sz="1800" dirty="0" smtClean="0">
              <a:latin typeface="Arial" pitchFamily="34" charset="0"/>
              <a:cs typeface="Arial" pitchFamily="34" charset="0"/>
            </a:endParaRPr>
          </a:p>
          <a:p>
            <a:pPr>
              <a:spcBef>
                <a:spcPts val="600"/>
              </a:spcBef>
              <a:spcAft>
                <a:spcPts val="600"/>
              </a:spcAft>
              <a:buFont typeface="Wingdings" pitchFamily="2" charset="2"/>
              <a:buChar char="Ø"/>
              <a:defRPr/>
            </a:pPr>
            <a:r>
              <a:rPr lang="de-DE" sz="1800" kern="0" dirty="0" smtClean="0">
                <a:latin typeface="Arial" pitchFamily="34" charset="0"/>
                <a:cs typeface="Arial" pitchFamily="34" charset="0"/>
              </a:rPr>
              <a:t>Gesetz: </a:t>
            </a:r>
            <a:r>
              <a:rPr lang="de-DE" sz="1800" i="1" dirty="0" smtClean="0"/>
              <a:t>Schlägt </a:t>
            </a:r>
            <a:r>
              <a:rPr lang="de-DE" sz="1800" i="1" dirty="0"/>
              <a:t>der Volljährige eine Person vor, die zum Betreuer bestellt werden kann, so ist diesem Vorschlag zu entsprechen, wenn es dem Wohl des Volljährigen nicht zuwiderläuft. Schlägt er vor, eine bestimmte Person nicht zu bestellen, so soll hierauf Rücksicht genommen werden. </a:t>
            </a:r>
            <a:endParaRPr lang="de-DE" sz="1800" i="1" dirty="0" smtClean="0"/>
          </a:p>
          <a:p>
            <a:pPr>
              <a:spcBef>
                <a:spcPts val="600"/>
              </a:spcBef>
              <a:spcAft>
                <a:spcPts val="600"/>
              </a:spcAft>
              <a:buFont typeface="Wingdings" pitchFamily="2" charset="2"/>
              <a:buChar char="Ø"/>
              <a:defRPr/>
            </a:pPr>
            <a:r>
              <a:rPr lang="de-DE" sz="1800" kern="0" dirty="0" smtClean="0">
                <a:latin typeface="Arial" pitchFamily="34" charset="0"/>
                <a:cs typeface="Arial" pitchFamily="34" charset="0"/>
              </a:rPr>
              <a:t>Wer </a:t>
            </a:r>
            <a:r>
              <a:rPr lang="de-DE" sz="1800" kern="0" dirty="0">
                <a:latin typeface="Arial" pitchFamily="34" charset="0"/>
                <a:cs typeface="Arial" pitchFamily="34" charset="0"/>
              </a:rPr>
              <a:t>soll Betreuer sein?</a:t>
            </a:r>
          </a:p>
          <a:p>
            <a:pPr>
              <a:spcBef>
                <a:spcPts val="600"/>
              </a:spcBef>
              <a:spcAft>
                <a:spcPts val="600"/>
              </a:spcAft>
              <a:buFont typeface="Wingdings" pitchFamily="2" charset="2"/>
              <a:buChar char="Ø"/>
              <a:defRPr/>
            </a:pPr>
            <a:r>
              <a:rPr lang="de-DE" sz="1800" kern="0" dirty="0">
                <a:latin typeface="Arial" pitchFamily="34" charset="0"/>
                <a:cs typeface="Arial" pitchFamily="34" charset="0"/>
              </a:rPr>
              <a:t>Wer soll nicht Betreuer sein?</a:t>
            </a:r>
          </a:p>
          <a:p>
            <a:pPr>
              <a:spcBef>
                <a:spcPts val="600"/>
              </a:spcBef>
              <a:spcAft>
                <a:spcPts val="600"/>
              </a:spcAft>
              <a:buFont typeface="Wingdings" pitchFamily="2" charset="2"/>
              <a:buChar char="Ø"/>
              <a:defRPr/>
            </a:pPr>
            <a:r>
              <a:rPr lang="de-DE" sz="1800" kern="0" dirty="0">
                <a:latin typeface="Arial" pitchFamily="34" charset="0"/>
                <a:cs typeface="Arial" pitchFamily="34" charset="0"/>
              </a:rPr>
              <a:t>Wünsche und </a:t>
            </a:r>
            <a:r>
              <a:rPr lang="de-DE" sz="1800" kern="0" dirty="0" smtClean="0">
                <a:latin typeface="Arial" pitchFamily="34" charset="0"/>
                <a:cs typeface="Arial" pitchFamily="34" charset="0"/>
              </a:rPr>
              <a:t>Gewohnheiten.</a:t>
            </a:r>
            <a:endParaRPr lang="de-DE" sz="1800" kern="0" dirty="0">
              <a:latin typeface="Arial" pitchFamily="34" charset="0"/>
              <a:cs typeface="Arial" pitchFamily="34" charset="0"/>
            </a:endParaRPr>
          </a:p>
          <a:p>
            <a:pPr>
              <a:spcBef>
                <a:spcPts val="600"/>
              </a:spcBef>
              <a:spcAft>
                <a:spcPts val="600"/>
              </a:spcAft>
              <a:buFont typeface="Wingdings" pitchFamily="2" charset="2"/>
              <a:buChar char="Ø"/>
              <a:defRPr/>
            </a:pPr>
            <a:r>
              <a:rPr lang="de-DE" sz="1800" kern="0" dirty="0">
                <a:latin typeface="Arial" pitchFamily="34" charset="0"/>
                <a:cs typeface="Arial" pitchFamily="34" charset="0"/>
              </a:rPr>
              <a:t>Registrierung bei Bundesnotarkammer (Zentrales Vorsorgeregister</a:t>
            </a:r>
            <a:r>
              <a:rPr lang="de-DE" sz="1800" kern="0" dirty="0" smtClean="0">
                <a:latin typeface="Arial" pitchFamily="34" charset="0"/>
                <a:cs typeface="Arial" pitchFamily="34" charset="0"/>
              </a:rPr>
              <a:t>).</a:t>
            </a:r>
            <a:endParaRPr lang="de-DE" sz="1800" kern="0" dirty="0">
              <a:latin typeface="Arial" pitchFamily="34" charset="0"/>
              <a:cs typeface="Arial" pitchFamily="34" charset="0"/>
            </a:endParaRPr>
          </a:p>
          <a:p>
            <a:pPr>
              <a:spcBef>
                <a:spcPts val="600"/>
              </a:spcBef>
              <a:spcAft>
                <a:spcPts val="600"/>
              </a:spcAft>
              <a:buFont typeface="Wingdings" pitchFamily="2" charset="2"/>
              <a:buChar char="Ø"/>
              <a:defRPr/>
            </a:pPr>
            <a:endParaRPr lang="de-DE" sz="1800" dirty="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a:t>2. Betreuungsverfügung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552914"/>
      </p:ext>
    </p:extLst>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95536" y="1484784"/>
            <a:ext cx="8496944" cy="4248472"/>
          </a:xfrm>
          <a:prstGeom prst="rect">
            <a:avLst/>
          </a:prstGeom>
        </p:spPr>
        <p:txBody>
          <a:bodyPr rtlCol="0">
            <a:noAutofit/>
          </a:bodyPr>
          <a:lstStyle/>
          <a:p>
            <a:pPr marL="0" indent="0">
              <a:buNone/>
              <a:defRPr/>
            </a:pPr>
            <a:r>
              <a:rPr lang="de-DE" sz="1800" b="1" dirty="0">
                <a:latin typeface="Arial" pitchFamily="34" charset="0"/>
                <a:cs typeface="Arial" pitchFamily="34" charset="0"/>
              </a:rPr>
              <a:t>Ist die Betreuungsverfügung eine </a:t>
            </a:r>
            <a:r>
              <a:rPr lang="de-DE" sz="1800" b="1" dirty="0" smtClean="0">
                <a:latin typeface="Arial" pitchFamily="34" charset="0"/>
                <a:cs typeface="Arial" pitchFamily="34" charset="0"/>
              </a:rPr>
              <a:t>echte Alternative </a:t>
            </a:r>
            <a:r>
              <a:rPr lang="de-DE" sz="1800" b="1" dirty="0">
                <a:latin typeface="Arial" pitchFamily="34" charset="0"/>
                <a:cs typeface="Arial" pitchFamily="34" charset="0"/>
              </a:rPr>
              <a:t>zur Vorsorgevollmacht?</a:t>
            </a:r>
          </a:p>
          <a:p>
            <a:pPr marL="0" indent="0">
              <a:spcBef>
                <a:spcPts val="600"/>
              </a:spcBef>
              <a:buNone/>
              <a:defRPr/>
            </a:pPr>
            <a:endParaRPr lang="de-DE" sz="1800" dirty="0" smtClean="0">
              <a:latin typeface="Arial" pitchFamily="34" charset="0"/>
              <a:cs typeface="Arial" pitchFamily="34" charset="0"/>
            </a:endParaRPr>
          </a:p>
          <a:p>
            <a:pPr marL="0" indent="0">
              <a:spcBef>
                <a:spcPts val="600"/>
              </a:spcBef>
              <a:buNone/>
              <a:defRPr/>
            </a:pPr>
            <a:endParaRPr lang="de-DE" sz="1800" dirty="0">
              <a:latin typeface="Arial" pitchFamily="34" charset="0"/>
              <a:cs typeface="Arial" pitchFamily="34" charset="0"/>
            </a:endParaRPr>
          </a:p>
          <a:p>
            <a:pPr>
              <a:spcBef>
                <a:spcPts val="600"/>
              </a:spcBef>
              <a:buFont typeface="Wingdings" panose="05000000000000000000" pitchFamily="2" charset="2"/>
              <a:buChar char="Ø"/>
              <a:defRPr/>
            </a:pPr>
            <a:endParaRPr lang="de-DE" sz="1800" dirty="0">
              <a:latin typeface="Arial" pitchFamily="34" charset="0"/>
              <a:cs typeface="Arial" pitchFamily="34" charset="0"/>
            </a:endParaRPr>
          </a:p>
        </p:txBody>
      </p:sp>
      <p:sp>
        <p:nvSpPr>
          <p:cNvPr id="5" name="Titel 1"/>
          <p:cNvSpPr txBox="1">
            <a:spLocks/>
          </p:cNvSpPr>
          <p:nvPr/>
        </p:nvSpPr>
        <p:spPr>
          <a:xfrm>
            <a:off x="3072296" y="86767"/>
            <a:ext cx="6180224" cy="965969"/>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a:t>2. Betreuungsverfügung</a:t>
            </a:r>
          </a:p>
        </p:txBody>
      </p:sp>
      <p:sp>
        <p:nvSpPr>
          <p:cNvPr id="4" name="Textfeld 3"/>
          <p:cNvSpPr txBox="1"/>
          <p:nvPr/>
        </p:nvSpPr>
        <p:spPr>
          <a:xfrm>
            <a:off x="682823" y="2014935"/>
            <a:ext cx="3529012" cy="4093428"/>
          </a:xfrm>
          <a:prstGeom prst="rect">
            <a:avLst/>
          </a:prstGeom>
          <a:solidFill>
            <a:srgbClr val="D77700"/>
          </a:solidFill>
        </p:spPr>
        <p:txBody>
          <a:bodyPr>
            <a:spAutoFit/>
          </a:bodyPr>
          <a:lstStyle/>
          <a:p>
            <a:pPr algn="ctr">
              <a:spcBef>
                <a:spcPct val="0"/>
              </a:spcBef>
              <a:buClr>
                <a:schemeClr val="bg1"/>
              </a:buClr>
              <a:defRPr/>
            </a:pPr>
            <a:r>
              <a:rPr lang="de-DE" sz="1600" b="1" dirty="0">
                <a:latin typeface="Arial" pitchFamily="34" charset="0"/>
                <a:cs typeface="Arial" pitchFamily="34" charset="0"/>
              </a:rPr>
              <a:t>Vorsorgevollmacht</a:t>
            </a:r>
          </a:p>
          <a:p>
            <a:pPr>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smtClean="0">
                <a:solidFill>
                  <a:schemeClr val="bg1"/>
                </a:solidFill>
                <a:latin typeface="Arial" pitchFamily="34" charset="0"/>
                <a:cs typeface="Arial" pitchFamily="34" charset="0"/>
              </a:rPr>
              <a:t>Größeres Vertrauen erforderlich (Bevollmächtigter unterliegt grundsätzlich keiner Kontrolle).</a:t>
            </a: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smtClean="0">
                <a:solidFill>
                  <a:schemeClr val="bg1"/>
                </a:solidFill>
                <a:latin typeface="Arial" pitchFamily="34" charset="0"/>
                <a:cs typeface="Arial" pitchFamily="34" charset="0"/>
              </a:rPr>
              <a:t>Größere Gestaltungsfreiheit.</a:t>
            </a: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a:solidFill>
                  <a:schemeClr val="bg1"/>
                </a:solidFill>
                <a:latin typeface="Arial" pitchFamily="34" charset="0"/>
                <a:cs typeface="Arial" pitchFamily="34" charset="0"/>
              </a:rPr>
              <a:t>Im Notfall größere </a:t>
            </a:r>
            <a:r>
              <a:rPr lang="de-DE" sz="1600" kern="0" dirty="0" smtClean="0">
                <a:solidFill>
                  <a:schemeClr val="bg1"/>
                </a:solidFill>
                <a:latin typeface="Arial" pitchFamily="34" charset="0"/>
                <a:cs typeface="Arial" pitchFamily="34" charset="0"/>
              </a:rPr>
              <a:t>Zeitnähe.</a:t>
            </a: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a:solidFill>
                  <a:schemeClr val="bg1"/>
                </a:solidFill>
                <a:latin typeface="Arial" pitchFamily="34" charset="0"/>
                <a:cs typeface="Arial" pitchFamily="34" charset="0"/>
              </a:rPr>
              <a:t>Vermeidet das gerichtliche Betreuungsverfahren, wenn alle Aufgabengebiete abgedeckt </a:t>
            </a:r>
            <a:r>
              <a:rPr lang="de-DE" sz="1600" kern="0" dirty="0" smtClean="0">
                <a:solidFill>
                  <a:schemeClr val="bg1"/>
                </a:solidFill>
                <a:latin typeface="Arial" pitchFamily="34" charset="0"/>
                <a:cs typeface="Arial" pitchFamily="34" charset="0"/>
              </a:rPr>
              <a:t>sind.</a:t>
            </a: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285750" indent="-285750">
              <a:buFont typeface="Wingdings" pitchFamily="2" charset="2"/>
              <a:buChar char="§"/>
              <a:defRPr/>
            </a:pPr>
            <a:endParaRPr lang="de-DE" dirty="0" smtClean="0">
              <a:solidFill>
                <a:schemeClr val="bg1"/>
              </a:solidFill>
              <a:latin typeface="Arial" pitchFamily="34" charset="0"/>
              <a:cs typeface="Arial" pitchFamily="34" charset="0"/>
            </a:endParaRPr>
          </a:p>
          <a:p>
            <a:pPr marL="285750" indent="-285750">
              <a:buFont typeface="Wingdings" pitchFamily="2" charset="2"/>
              <a:buChar char="§"/>
              <a:defRPr/>
            </a:pPr>
            <a:endParaRPr lang="de-DE" dirty="0">
              <a:solidFill>
                <a:schemeClr val="bg1"/>
              </a:solidFill>
              <a:latin typeface="Arial" pitchFamily="34" charset="0"/>
              <a:cs typeface="Arial" pitchFamily="34" charset="0"/>
            </a:endParaRPr>
          </a:p>
        </p:txBody>
      </p:sp>
      <p:sp>
        <p:nvSpPr>
          <p:cNvPr id="7" name="Textfeld 6"/>
          <p:cNvSpPr txBox="1"/>
          <p:nvPr/>
        </p:nvSpPr>
        <p:spPr>
          <a:xfrm>
            <a:off x="4643388" y="2014935"/>
            <a:ext cx="3529012" cy="4031873"/>
          </a:xfrm>
          <a:prstGeom prst="rect">
            <a:avLst/>
          </a:prstGeom>
          <a:solidFill>
            <a:srgbClr val="D77700"/>
          </a:solidFill>
        </p:spPr>
        <p:txBody>
          <a:bodyPr wrap="square">
            <a:spAutoFit/>
          </a:bodyPr>
          <a:lstStyle/>
          <a:p>
            <a:pPr algn="ctr">
              <a:spcBef>
                <a:spcPct val="0"/>
              </a:spcBef>
              <a:buClr>
                <a:schemeClr val="bg1"/>
              </a:buClr>
              <a:defRPr/>
            </a:pPr>
            <a:r>
              <a:rPr lang="de-DE" sz="1600" b="1" dirty="0" smtClean="0">
                <a:latin typeface="Arial" pitchFamily="34" charset="0"/>
                <a:cs typeface="Arial" pitchFamily="34" charset="0"/>
              </a:rPr>
              <a:t>Betreuungsverfügung</a:t>
            </a:r>
          </a:p>
          <a:p>
            <a:pPr algn="ctr">
              <a:spcBef>
                <a:spcPct val="0"/>
              </a:spcBef>
              <a:buClr>
                <a:schemeClr val="bg1"/>
              </a:buClr>
              <a:defRPr/>
            </a:pPr>
            <a:endParaRPr lang="de-DE" sz="1600" b="1"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a:solidFill>
                  <a:schemeClr val="bg1"/>
                </a:solidFill>
                <a:latin typeface="Arial" pitchFamily="34" charset="0"/>
                <a:cs typeface="Arial" pitchFamily="34" charset="0"/>
              </a:rPr>
              <a:t>Berücksichtigung des </a:t>
            </a:r>
            <a:r>
              <a:rPr lang="de-DE" sz="1600" kern="0" dirty="0" smtClean="0">
                <a:solidFill>
                  <a:schemeClr val="bg1"/>
                </a:solidFill>
                <a:latin typeface="Arial" pitchFamily="34" charset="0"/>
                <a:cs typeface="Arial" pitchFamily="34" charset="0"/>
              </a:rPr>
              <a:t>gewünscht-en </a:t>
            </a:r>
            <a:r>
              <a:rPr lang="de-DE" sz="1600" kern="0" dirty="0">
                <a:solidFill>
                  <a:schemeClr val="bg1"/>
                </a:solidFill>
                <a:latin typeface="Arial" pitchFamily="34" charset="0"/>
                <a:cs typeface="Arial" pitchFamily="34" charset="0"/>
              </a:rPr>
              <a:t>Betreuers durch das </a:t>
            </a:r>
            <a:r>
              <a:rPr lang="de-DE" sz="1600" kern="0" dirty="0" smtClean="0">
                <a:solidFill>
                  <a:schemeClr val="bg1"/>
                </a:solidFill>
                <a:latin typeface="Arial" pitchFamily="34" charset="0"/>
                <a:cs typeface="Arial" pitchFamily="34" charset="0"/>
              </a:rPr>
              <a:t>Gericht.</a:t>
            </a: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a:solidFill>
                  <a:schemeClr val="bg1"/>
                </a:solidFill>
                <a:latin typeface="Arial" pitchFamily="34" charset="0"/>
                <a:cs typeface="Arial" pitchFamily="34" charset="0"/>
              </a:rPr>
              <a:t>Betreuer unterliegt gerichtlicher Aufsicht </a:t>
            </a:r>
            <a:r>
              <a:rPr lang="de-DE" sz="1600" kern="0" dirty="0" smtClean="0">
                <a:solidFill>
                  <a:schemeClr val="bg1"/>
                </a:solidFill>
                <a:latin typeface="Arial" pitchFamily="34" charset="0"/>
                <a:cs typeface="Arial" pitchFamily="34" charset="0"/>
              </a:rPr>
              <a:t>und Genehmigungs-verfahren.</a:t>
            </a:r>
          </a:p>
          <a:p>
            <a:pPr marL="177800" indent="-177800">
              <a:spcBef>
                <a:spcPct val="0"/>
              </a:spcBef>
              <a:buClr>
                <a:schemeClr val="bg1"/>
              </a:buClr>
              <a:buFont typeface="Wingdings" pitchFamily="2" charset="2"/>
              <a:buChar char="§"/>
              <a:defRPr/>
            </a:pPr>
            <a:endParaRPr lang="de-DE" sz="1600" kern="0" dirty="0" smtClean="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smtClean="0">
                <a:solidFill>
                  <a:schemeClr val="bg1"/>
                </a:solidFill>
                <a:latin typeface="Arial" pitchFamily="34" charset="0"/>
                <a:cs typeface="Arial" pitchFamily="34" charset="0"/>
              </a:rPr>
              <a:t>Rechtliche </a:t>
            </a:r>
            <a:r>
              <a:rPr lang="de-DE" sz="1600" kern="0" dirty="0">
                <a:solidFill>
                  <a:schemeClr val="bg1"/>
                </a:solidFill>
                <a:latin typeface="Arial" pitchFamily="34" charset="0"/>
                <a:cs typeface="Arial" pitchFamily="34" charset="0"/>
              </a:rPr>
              <a:t>Einschränkungen der Handlungsfreiheit des </a:t>
            </a:r>
            <a:r>
              <a:rPr lang="de-DE" sz="1600" kern="0" dirty="0" smtClean="0">
                <a:solidFill>
                  <a:schemeClr val="bg1"/>
                </a:solidFill>
                <a:latin typeface="Arial" pitchFamily="34" charset="0"/>
                <a:cs typeface="Arial" pitchFamily="34" charset="0"/>
              </a:rPr>
              <a:t>Betreuers.</a:t>
            </a:r>
          </a:p>
          <a:p>
            <a:pPr marL="177800" indent="-177800">
              <a:spcBef>
                <a:spcPct val="0"/>
              </a:spcBef>
              <a:buClr>
                <a:schemeClr val="bg1"/>
              </a:buClr>
              <a:buFont typeface="Wingdings" pitchFamily="2" charset="2"/>
              <a:buChar char="§"/>
              <a:defRPr/>
            </a:pPr>
            <a:endParaRPr lang="de-DE" sz="1600" kern="0" dirty="0">
              <a:solidFill>
                <a:schemeClr val="bg1"/>
              </a:solidFill>
              <a:latin typeface="Arial" pitchFamily="34" charset="0"/>
              <a:cs typeface="Arial" pitchFamily="34" charset="0"/>
            </a:endParaRPr>
          </a:p>
          <a:p>
            <a:pPr marL="177800" indent="-177800">
              <a:spcBef>
                <a:spcPct val="0"/>
              </a:spcBef>
              <a:buClr>
                <a:schemeClr val="bg1"/>
              </a:buClr>
              <a:buFont typeface="Wingdings" pitchFamily="2" charset="2"/>
              <a:buChar char="§"/>
              <a:defRPr/>
            </a:pPr>
            <a:r>
              <a:rPr lang="de-DE" sz="1600" kern="0" dirty="0" smtClean="0">
                <a:solidFill>
                  <a:schemeClr val="bg1"/>
                </a:solidFill>
                <a:latin typeface="Arial" pitchFamily="34" charset="0"/>
                <a:cs typeface="Arial" pitchFamily="34" charset="0"/>
              </a:rPr>
              <a:t>Aufwändiges Verfahren; dafür aber auch Entlastung </a:t>
            </a:r>
            <a:r>
              <a:rPr lang="de-DE" sz="1600" kern="0" dirty="0">
                <a:solidFill>
                  <a:schemeClr val="bg1"/>
                </a:solidFill>
                <a:latin typeface="Arial" pitchFamily="34" charset="0"/>
                <a:cs typeface="Arial" pitchFamily="34" charset="0"/>
              </a:rPr>
              <a:t>des Betreuers bei Rechenschaftslegung (auch Gericht in Verantwortung</a:t>
            </a:r>
            <a:r>
              <a:rPr lang="de-DE" sz="1600" kern="0" dirty="0" smtClean="0">
                <a:solidFill>
                  <a:schemeClr val="bg1"/>
                </a:solidFill>
                <a:latin typeface="Arial" pitchFamily="34" charset="0"/>
                <a:cs typeface="Arial" pitchFamily="34" charset="0"/>
              </a:rPr>
              <a:t>).</a:t>
            </a:r>
            <a:endParaRPr lang="de-DE" sz="1700" dirty="0">
              <a:solidFill>
                <a:schemeClr val="bg1"/>
              </a:solidFill>
              <a:latin typeface="Arial" pitchFamily="34" charset="0"/>
              <a:cs typeface="Arial" pitchFamily="34" charset="0"/>
            </a:endParaRPr>
          </a:p>
        </p:txBody>
      </p:sp>
      <p:pic>
        <p:nvPicPr>
          <p:cNvPr id="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7560473"/>
      </p:ext>
    </p:extLst>
  </p:cSld>
  <p:clrMapOvr>
    <a:masterClrMapping/>
  </p:clrMapOvr>
  <p:transition spd="slow">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ctrTitle"/>
          </p:nvPr>
        </p:nvSpPr>
        <p:spPr>
          <a:xfrm>
            <a:off x="2590800" y="1772816"/>
            <a:ext cx="6180224" cy="1470025"/>
          </a:xfrm>
        </p:spPr>
        <p:txBody>
          <a:bodyPr/>
          <a:lstStyle/>
          <a:p>
            <a:pPr eaLnBrk="1" hangingPunct="1"/>
            <a:r>
              <a:rPr lang="de-DE" sz="4800" dirty="0"/>
              <a:t>3</a:t>
            </a:r>
            <a:r>
              <a:rPr lang="de-DE" sz="4800" dirty="0" smtClean="0"/>
              <a:t>. Patientenverfügung</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7922424"/>
      </p:ext>
    </p:extLst>
  </p:cSld>
  <p:clrMapOvr>
    <a:masterClrMapping/>
  </p:clrMapOvr>
  <p:transition spd="slow">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rm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Was ist eine Patientenverfügung?</a:t>
            </a:r>
          </a:p>
          <a:p>
            <a:pPr marL="354013" indent="-354013" eaLnBrk="1" fontAlgn="auto" hangingPunct="1">
              <a:spcBef>
                <a:spcPts val="600"/>
              </a:spcBef>
              <a:spcAft>
                <a:spcPts val="600"/>
              </a:spcAft>
              <a:buFont typeface="Wingdings" pitchFamily="2" charset="2"/>
              <a:buChar char="Ø"/>
              <a:defRPr/>
            </a:pPr>
            <a:r>
              <a:rPr lang="de-DE" sz="1800" dirty="0" smtClean="0">
                <a:latin typeface="Arial" pitchFamily="34" charset="0"/>
                <a:cs typeface="Arial" pitchFamily="34" charset="0"/>
              </a:rPr>
              <a:t>Vorsorgliche </a:t>
            </a:r>
            <a:r>
              <a:rPr lang="de-DE" sz="1800" b="1" dirty="0" smtClean="0">
                <a:latin typeface="Arial" pitchFamily="34" charset="0"/>
                <a:cs typeface="Arial" pitchFamily="34" charset="0"/>
              </a:rPr>
              <a:t>schriftliche</a:t>
            </a:r>
            <a:r>
              <a:rPr lang="de-DE" sz="1800" dirty="0" smtClean="0">
                <a:latin typeface="Arial" pitchFamily="34" charset="0"/>
                <a:cs typeface="Arial" pitchFamily="34" charset="0"/>
              </a:rPr>
              <a:t> Erklärung eines </a:t>
            </a:r>
            <a:r>
              <a:rPr lang="de-DE" sz="1800" b="1" dirty="0" smtClean="0">
                <a:latin typeface="Arial" pitchFamily="34" charset="0"/>
                <a:cs typeface="Arial" pitchFamily="34" charset="0"/>
              </a:rPr>
              <a:t>einwilligungsfähigen</a:t>
            </a:r>
            <a:r>
              <a:rPr lang="de-DE" sz="1800" dirty="0">
                <a:latin typeface="Arial" pitchFamily="34" charset="0"/>
                <a:cs typeface="Arial" pitchFamily="34" charset="0"/>
              </a:rPr>
              <a:t> </a:t>
            </a:r>
            <a:r>
              <a:rPr lang="de-DE" sz="1800" dirty="0" smtClean="0">
                <a:latin typeface="Arial" pitchFamily="34" charset="0"/>
                <a:cs typeface="Arial" pitchFamily="34" charset="0"/>
              </a:rPr>
              <a:t>Volljährigen.</a:t>
            </a:r>
          </a:p>
          <a:p>
            <a:pPr marL="354013" indent="-354013" eaLnBrk="1" fontAlgn="auto" hangingPunct="1">
              <a:spcBef>
                <a:spcPts val="600"/>
              </a:spcBef>
              <a:spcAft>
                <a:spcPts val="600"/>
              </a:spcAft>
              <a:buFont typeface="Wingdings" pitchFamily="2" charset="2"/>
              <a:buChar char="Ø"/>
              <a:defRPr/>
            </a:pPr>
            <a:r>
              <a:rPr lang="de-DE" sz="1800" dirty="0" smtClean="0">
                <a:latin typeface="Arial" pitchFamily="34" charset="0"/>
                <a:cs typeface="Arial" pitchFamily="34" charset="0"/>
              </a:rPr>
              <a:t>Für </a:t>
            </a:r>
            <a:r>
              <a:rPr lang="de-DE" sz="1800" dirty="0">
                <a:latin typeface="Arial" pitchFamily="34" charset="0"/>
                <a:cs typeface="Arial" pitchFamily="34" charset="0"/>
              </a:rPr>
              <a:t>den Fall, dass </a:t>
            </a:r>
            <a:r>
              <a:rPr lang="de-DE" sz="1800" dirty="0" smtClean="0">
                <a:latin typeface="Arial" pitchFamily="34" charset="0"/>
                <a:cs typeface="Arial" pitchFamily="34" charset="0"/>
              </a:rPr>
              <a:t>der Betroffene unfähig </a:t>
            </a:r>
            <a:r>
              <a:rPr lang="de-DE" sz="1800" dirty="0">
                <a:latin typeface="Arial" pitchFamily="34" charset="0"/>
                <a:cs typeface="Arial" pitchFamily="34" charset="0"/>
              </a:rPr>
              <a:t>ist, seine </a:t>
            </a:r>
            <a:r>
              <a:rPr lang="de-DE" sz="1800" dirty="0" smtClean="0">
                <a:latin typeface="Arial" pitchFamily="34" charset="0"/>
                <a:cs typeface="Arial" pitchFamily="34" charset="0"/>
              </a:rPr>
              <a:t>Einwilligung </a:t>
            </a:r>
            <a:r>
              <a:rPr lang="de-DE" sz="1800" b="1" dirty="0" smtClean="0">
                <a:latin typeface="Arial" pitchFamily="34" charset="0"/>
                <a:cs typeface="Arial" pitchFamily="34" charset="0"/>
              </a:rPr>
              <a:t>zu noch nicht unmittelbar bevorstehenden</a:t>
            </a:r>
            <a:r>
              <a:rPr lang="de-DE" sz="1800" dirty="0" smtClean="0">
                <a:latin typeface="Arial" pitchFamily="34" charset="0"/>
                <a:cs typeface="Arial" pitchFamily="34" charset="0"/>
              </a:rPr>
              <a:t>  Untersuchungen</a:t>
            </a:r>
            <a:r>
              <a:rPr lang="de-DE" sz="1800" dirty="0">
                <a:latin typeface="Arial" pitchFamily="34" charset="0"/>
                <a:cs typeface="Arial" pitchFamily="34" charset="0"/>
              </a:rPr>
              <a:t>, ärztlichen Eingriffen und </a:t>
            </a:r>
            <a:r>
              <a:rPr lang="de-DE" sz="1800" dirty="0" smtClean="0">
                <a:latin typeface="Arial" pitchFamily="34" charset="0"/>
                <a:cs typeface="Arial" pitchFamily="34" charset="0"/>
              </a:rPr>
              <a:t>Heilbehandlungen </a:t>
            </a:r>
            <a:r>
              <a:rPr lang="de-DE" sz="1800" dirty="0">
                <a:latin typeface="Arial" pitchFamily="34" charset="0"/>
                <a:cs typeface="Arial" pitchFamily="34" charset="0"/>
              </a:rPr>
              <a:t>zu erteilen oder solche zu </a:t>
            </a:r>
            <a:r>
              <a:rPr lang="de-DE" sz="1800" dirty="0" smtClean="0">
                <a:latin typeface="Arial" pitchFamily="34" charset="0"/>
                <a:cs typeface="Arial" pitchFamily="34" charset="0"/>
              </a:rPr>
              <a:t>untersagen (vgl. § 1901 a BGB).</a:t>
            </a:r>
          </a:p>
          <a:p>
            <a:pPr marL="354013" indent="-354013" eaLnBrk="1" fontAlgn="auto" hangingPunct="1">
              <a:spcBef>
                <a:spcPts val="600"/>
              </a:spcBef>
              <a:spcAft>
                <a:spcPts val="600"/>
              </a:spcAft>
              <a:buFont typeface="Wingdings" pitchFamily="2" charset="2"/>
              <a:buChar char="Ø"/>
              <a:defRPr/>
            </a:pPr>
            <a:r>
              <a:rPr lang="de-DE" sz="1800" dirty="0" smtClean="0">
                <a:latin typeface="Arial" pitchFamily="34" charset="0"/>
                <a:cs typeface="Arial" pitchFamily="34" charset="0"/>
                <a:sym typeface="Wingdings" pitchFamily="2" charset="2"/>
              </a:rPr>
              <a:t>Zur Vermeidung einer gerichtlichen </a:t>
            </a:r>
            <a:r>
              <a:rPr lang="de-DE" sz="1800" b="1" dirty="0">
                <a:latin typeface="Arial" pitchFamily="34" charset="0"/>
                <a:cs typeface="Arial" pitchFamily="34" charset="0"/>
                <a:sym typeface="Wingdings" pitchFamily="2" charset="2"/>
              </a:rPr>
              <a:t>Bestellung eines Betreuers</a:t>
            </a:r>
            <a:r>
              <a:rPr lang="de-DE" sz="1800" dirty="0">
                <a:latin typeface="Arial" pitchFamily="34" charset="0"/>
                <a:cs typeface="Arial" pitchFamily="34" charset="0"/>
                <a:sym typeface="Wingdings" pitchFamily="2" charset="2"/>
              </a:rPr>
              <a:t>, </a:t>
            </a:r>
            <a:r>
              <a:rPr lang="de-DE" sz="1800" dirty="0" smtClean="0">
                <a:latin typeface="Arial" pitchFamily="34" charset="0"/>
                <a:cs typeface="Arial" pitchFamily="34" charset="0"/>
                <a:sym typeface="Wingdings" pitchFamily="2" charset="2"/>
              </a:rPr>
              <a:t>der den mutmaßlichen Willen </a:t>
            </a:r>
            <a:r>
              <a:rPr lang="de-DE" sz="1800" dirty="0">
                <a:latin typeface="Arial" pitchFamily="34" charset="0"/>
                <a:cs typeface="Arial" pitchFamily="34" charset="0"/>
                <a:sym typeface="Wingdings" pitchFamily="2" charset="2"/>
              </a:rPr>
              <a:t>erforschen </a:t>
            </a:r>
            <a:r>
              <a:rPr lang="de-DE" sz="1800" dirty="0" smtClean="0">
                <a:latin typeface="Arial" pitchFamily="34" charset="0"/>
                <a:cs typeface="Arial" pitchFamily="34" charset="0"/>
                <a:sym typeface="Wingdings" pitchFamily="2" charset="2"/>
              </a:rPr>
              <a:t>muss </a:t>
            </a:r>
            <a:r>
              <a:rPr lang="de-DE" sz="1800" dirty="0" smtClean="0">
                <a:latin typeface="Arial" pitchFamily="34" charset="0"/>
                <a:cs typeface="Arial" pitchFamily="34" charset="0"/>
              </a:rPr>
              <a:t>(ebenso </a:t>
            </a:r>
            <a:r>
              <a:rPr lang="de-DE" sz="1800" dirty="0">
                <a:latin typeface="Arial" pitchFamily="34" charset="0"/>
                <a:cs typeface="Arial" pitchFamily="34" charset="0"/>
              </a:rPr>
              <a:t>bei vorhandener Patientenverfügung</a:t>
            </a:r>
            <a:r>
              <a:rPr lang="de-DE" sz="1800" dirty="0" smtClean="0">
                <a:latin typeface="Arial" pitchFamily="34" charset="0"/>
                <a:cs typeface="Arial" pitchFamily="34" charset="0"/>
              </a:rPr>
              <a:t>, welche </a:t>
            </a:r>
            <a:r>
              <a:rPr lang="de-DE" sz="1800" dirty="0">
                <a:latin typeface="Arial" pitchFamily="34" charset="0"/>
                <a:cs typeface="Arial" pitchFamily="34" charset="0"/>
              </a:rPr>
              <a:t>die konkrete Behandlungssituation nicht </a:t>
            </a:r>
            <a:r>
              <a:rPr lang="de-DE" sz="1800" dirty="0" smtClean="0">
                <a:latin typeface="Arial" pitchFamily="34" charset="0"/>
                <a:cs typeface="Arial" pitchFamily="34" charset="0"/>
              </a:rPr>
              <a:t>regelt).</a:t>
            </a:r>
            <a:endParaRPr lang="de-DE" sz="1800" dirty="0">
              <a:latin typeface="Arial" pitchFamily="34" charset="0"/>
              <a:cs typeface="Arial" pitchFamily="34" charset="0"/>
            </a:endParaRPr>
          </a:p>
          <a:p>
            <a:pPr marL="450850" indent="-450850" algn="just" eaLnBrk="1" fontAlgn="auto" hangingPunct="1">
              <a:spcAft>
                <a:spcPts val="600"/>
              </a:spcAft>
              <a:buFont typeface="Wingdings" pitchFamily="2" charset="2"/>
              <a:buChar char="Ø"/>
              <a:defRPr/>
            </a:pPr>
            <a:endParaRPr lang="de-DE" sz="1800"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a:t>3</a:t>
            </a:r>
            <a:r>
              <a:rPr lang="de-DE" sz="4400" dirty="0" smtClean="0"/>
              <a:t>.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950547"/>
      </p:ext>
    </p:extLst>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352928" cy="4392488"/>
          </a:xfrm>
          <a:prstGeom prst="rect">
            <a:avLst/>
          </a:prstGeom>
        </p:spPr>
        <p:txBody>
          <a:bodyPr rtlCol="0">
            <a:normAutofit lnSpcReduction="10000"/>
          </a:bodyPr>
          <a:lstStyle/>
          <a:p>
            <a:pPr marL="0" indent="0" eaLnBrk="1" fontAlgn="auto" hangingPunct="1">
              <a:lnSpc>
                <a:spcPct val="110000"/>
              </a:lnSpc>
              <a:spcBef>
                <a:spcPts val="600"/>
              </a:spcBef>
              <a:spcAft>
                <a:spcPts val="600"/>
              </a:spcAft>
              <a:buFont typeface="Symbol" pitchFamily="18" charset="2"/>
              <a:buNone/>
              <a:defRPr/>
            </a:pPr>
            <a:r>
              <a:rPr lang="de-DE" sz="1800" b="1" dirty="0" smtClean="0">
                <a:latin typeface="Arial" pitchFamily="34" charset="0"/>
                <a:cs typeface="Arial" pitchFamily="34" charset="0"/>
              </a:rPr>
              <a:t>Inhalt</a:t>
            </a:r>
          </a:p>
          <a:p>
            <a:pPr>
              <a:lnSpc>
                <a:spcPct val="110000"/>
              </a:lnSpc>
              <a:spcBef>
                <a:spcPts val="600"/>
              </a:spcBef>
              <a:spcAft>
                <a:spcPts val="600"/>
              </a:spcAft>
              <a:buFont typeface="Wingdings" panose="05000000000000000000" pitchFamily="2" charset="2"/>
              <a:buChar char="Ø"/>
              <a:defRPr/>
            </a:pPr>
            <a:r>
              <a:rPr lang="de-DE" sz="1800" b="1" dirty="0" smtClean="0">
                <a:latin typeface="Arial" pitchFamily="34" charset="0"/>
                <a:cs typeface="Arial" pitchFamily="34" charset="0"/>
              </a:rPr>
              <a:t>Notwendig </a:t>
            </a:r>
            <a:r>
              <a:rPr lang="de-DE" sz="1800" b="1" dirty="0">
                <a:latin typeface="Arial" pitchFamily="34" charset="0"/>
                <a:cs typeface="Arial" pitchFamily="34" charset="0"/>
              </a:rPr>
              <a:t>ist eine Beschreibung der Situationen, für die die </a:t>
            </a:r>
            <a:r>
              <a:rPr lang="de-DE" sz="1800" b="1" dirty="0" smtClean="0">
                <a:latin typeface="Arial" pitchFamily="34" charset="0"/>
                <a:cs typeface="Arial" pitchFamily="34" charset="0"/>
              </a:rPr>
              <a:t>Verfügung </a:t>
            </a:r>
            <a:r>
              <a:rPr lang="de-DE" sz="1800" b="1" dirty="0">
                <a:latin typeface="Arial" pitchFamily="34" charset="0"/>
                <a:cs typeface="Arial" pitchFamily="34" charset="0"/>
              </a:rPr>
              <a:t>gelten soll</a:t>
            </a:r>
            <a:r>
              <a:rPr lang="de-DE" sz="1800" b="1" dirty="0" smtClean="0">
                <a:latin typeface="Arial" pitchFamily="34" charset="0"/>
                <a:cs typeface="Arial" pitchFamily="34" charset="0"/>
              </a:rPr>
              <a:t>! </a:t>
            </a:r>
            <a:endParaRPr lang="de-DE" sz="1800" b="1" dirty="0" smtClean="0">
              <a:solidFill>
                <a:srgbClr val="FF0000"/>
              </a:solidFill>
              <a:latin typeface="Arial" pitchFamily="34" charset="0"/>
              <a:cs typeface="Arial" pitchFamily="34" charset="0"/>
            </a:endParaRPr>
          </a:p>
          <a:p>
            <a:pPr>
              <a:lnSpc>
                <a:spcPct val="110000"/>
              </a:lnSpc>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Folgende </a:t>
            </a:r>
            <a:r>
              <a:rPr lang="de-DE" sz="1800" dirty="0">
                <a:latin typeface="Arial" pitchFamily="34" charset="0"/>
                <a:cs typeface="Arial" pitchFamily="34" charset="0"/>
              </a:rPr>
              <a:t>medizinische Notfälle können beispielsweise geregelt werden:  </a:t>
            </a:r>
          </a:p>
          <a:p>
            <a:pPr marL="723900" indent="-368300">
              <a:lnSpc>
                <a:spcPct val="110000"/>
              </a:lnSpc>
              <a:spcBef>
                <a:spcPts val="0"/>
              </a:spcBef>
              <a:defRPr/>
            </a:pPr>
            <a:r>
              <a:rPr lang="de-DE" sz="1800" dirty="0" smtClean="0">
                <a:latin typeface="Arial" pitchFamily="34" charset="0"/>
                <a:cs typeface="Arial" pitchFamily="34" charset="0"/>
              </a:rPr>
              <a:t>Wachkoma </a:t>
            </a:r>
            <a:endParaRPr lang="de-DE" sz="1800" dirty="0">
              <a:latin typeface="Arial" pitchFamily="34" charset="0"/>
              <a:cs typeface="Arial" pitchFamily="34" charset="0"/>
            </a:endParaRPr>
          </a:p>
          <a:p>
            <a:pPr marL="723900" indent="-368300">
              <a:lnSpc>
                <a:spcPct val="110000"/>
              </a:lnSpc>
              <a:spcBef>
                <a:spcPts val="0"/>
              </a:spcBef>
              <a:defRPr/>
            </a:pPr>
            <a:r>
              <a:rPr lang="de-DE" sz="1800" dirty="0">
                <a:latin typeface="Arial" pitchFamily="34" charset="0"/>
                <a:cs typeface="Arial" pitchFamily="34" charset="0"/>
              </a:rPr>
              <a:t>Unmittelbarer Sterbeprozess </a:t>
            </a:r>
          </a:p>
          <a:p>
            <a:pPr marL="723900" indent="-368300">
              <a:lnSpc>
                <a:spcPct val="110000"/>
              </a:lnSpc>
              <a:spcBef>
                <a:spcPts val="0"/>
              </a:spcBef>
              <a:defRPr/>
            </a:pPr>
            <a:r>
              <a:rPr lang="de-DE" sz="1800" dirty="0">
                <a:latin typeface="Arial" pitchFamily="34" charset="0"/>
                <a:cs typeface="Arial" pitchFamily="34" charset="0"/>
              </a:rPr>
              <a:t>Dauerhafter Verlust der Einsichts- und Kommunikationsfähigkeit </a:t>
            </a:r>
          </a:p>
          <a:p>
            <a:pPr marL="723900" indent="-368300">
              <a:lnSpc>
                <a:spcPct val="110000"/>
              </a:lnSpc>
              <a:spcBef>
                <a:spcPts val="0"/>
              </a:spcBef>
              <a:defRPr/>
            </a:pPr>
            <a:r>
              <a:rPr lang="de-DE" sz="1800" dirty="0">
                <a:latin typeface="Arial" pitchFamily="34" charset="0"/>
                <a:cs typeface="Arial" pitchFamily="34" charset="0"/>
              </a:rPr>
              <a:t>Demenzerkrankungen (zum Beispiel Alzheimer) </a:t>
            </a:r>
          </a:p>
          <a:p>
            <a:pPr marL="723900" indent="-368300">
              <a:lnSpc>
                <a:spcPct val="110000"/>
              </a:lnSpc>
              <a:spcBef>
                <a:spcPts val="0"/>
              </a:spcBef>
              <a:defRPr/>
            </a:pPr>
            <a:r>
              <a:rPr lang="de-DE" sz="1800" dirty="0">
                <a:latin typeface="Arial" pitchFamily="34" charset="0"/>
                <a:cs typeface="Arial" pitchFamily="34" charset="0"/>
              </a:rPr>
              <a:t>Endstadium einer tödlichen Krankheit </a:t>
            </a:r>
            <a:endParaRPr lang="de-DE" sz="1800" dirty="0" smtClean="0">
              <a:latin typeface="Arial" pitchFamily="34" charset="0"/>
              <a:cs typeface="Arial" pitchFamily="34" charset="0"/>
            </a:endParaRPr>
          </a:p>
          <a:p>
            <a:pPr marL="723900" indent="-368300">
              <a:lnSpc>
                <a:spcPct val="110000"/>
              </a:lnSpc>
              <a:spcBef>
                <a:spcPts val="0"/>
              </a:spcBef>
              <a:defRPr/>
            </a:pPr>
            <a:r>
              <a:rPr lang="de-DE" sz="1800" dirty="0" smtClean="0">
                <a:latin typeface="Arial" pitchFamily="34" charset="0"/>
                <a:cs typeface="Arial" pitchFamily="34" charset="0"/>
              </a:rPr>
              <a:t>etc.</a:t>
            </a:r>
          </a:p>
          <a:p>
            <a:pPr>
              <a:lnSpc>
                <a:spcPct val="110000"/>
              </a:lnSpc>
              <a:spcBef>
                <a:spcPts val="600"/>
              </a:spcBef>
              <a:spcAft>
                <a:spcPts val="600"/>
              </a:spcAft>
              <a:buFont typeface="Wingdings" panose="05000000000000000000" pitchFamily="2" charset="2"/>
              <a:buChar char="Ø"/>
              <a:defRPr/>
            </a:pPr>
            <a:r>
              <a:rPr lang="de-DE" sz="1800" dirty="0" smtClean="0">
                <a:latin typeface="Arial" pitchFamily="34" charset="0"/>
                <a:cs typeface="Arial" pitchFamily="34" charset="0"/>
              </a:rPr>
              <a:t>Der </a:t>
            </a:r>
            <a:r>
              <a:rPr lang="de-DE" sz="1800" dirty="0">
                <a:latin typeface="Arial" pitchFamily="34" charset="0"/>
                <a:cs typeface="Arial" pitchFamily="34" charset="0"/>
              </a:rPr>
              <a:t>Patient muss möglichst </a:t>
            </a:r>
            <a:r>
              <a:rPr lang="de-DE" sz="1800" b="1" dirty="0">
                <a:latin typeface="Arial" pitchFamily="34" charset="0"/>
                <a:cs typeface="Arial" pitchFamily="34" charset="0"/>
              </a:rPr>
              <a:t>konkret</a:t>
            </a:r>
            <a:r>
              <a:rPr lang="de-DE" sz="1800" dirty="0">
                <a:latin typeface="Arial" pitchFamily="34" charset="0"/>
                <a:cs typeface="Arial" pitchFamily="34" charset="0"/>
              </a:rPr>
              <a:t> die einzelnen Situationen beschreiben, in denen er bestimmte Maßnahmen wünscht oder nicht wünscht (zum Beispiel für den Sterbeprozess oder für eine bestimmte unheilbare Krankheit</a:t>
            </a:r>
            <a:r>
              <a:rPr lang="de-DE" sz="1800" dirty="0" smtClean="0">
                <a:latin typeface="Arial" pitchFamily="34" charset="0"/>
                <a:cs typeface="Arial" pitchFamily="34" charset="0"/>
              </a:rPr>
              <a:t>).</a:t>
            </a: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a:t>3</a:t>
            </a:r>
            <a:r>
              <a:rPr lang="de-DE" sz="4400" dirty="0" smtClean="0"/>
              <a:t>. Patientenverfügung</a:t>
            </a:r>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182865"/>
      </p:ext>
    </p:extLst>
  </p:cSld>
  <p:clrMapOvr>
    <a:masterClrMapping/>
  </p:clrMapOvr>
  <p:transition spd="slow">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Inhalt</a:t>
            </a:r>
          </a:p>
          <a:p>
            <a:pPr>
              <a:spcBef>
                <a:spcPts val="600"/>
              </a:spcBef>
              <a:spcAft>
                <a:spcPts val="600"/>
              </a:spcAft>
              <a:buFont typeface="Wingdings" panose="05000000000000000000" pitchFamily="2" charset="2"/>
              <a:buChar char="Ø"/>
              <a:defRPr/>
            </a:pPr>
            <a:r>
              <a:rPr lang="de-DE" sz="1800" b="1" dirty="0" smtClean="0">
                <a:latin typeface="Arial" pitchFamily="34" charset="0"/>
                <a:cs typeface="Arial" pitchFamily="34" charset="0"/>
              </a:rPr>
              <a:t>Festlegungen </a:t>
            </a:r>
            <a:r>
              <a:rPr lang="de-DE" sz="1800" b="1" dirty="0">
                <a:latin typeface="Arial" pitchFamily="34" charset="0"/>
                <a:cs typeface="Arial" pitchFamily="34" charset="0"/>
              </a:rPr>
              <a:t>zu ärztlichen/pflegerischen Maßnahmen in konkreten Situationen</a:t>
            </a:r>
          </a:p>
          <a:p>
            <a:pPr>
              <a:spcBef>
                <a:spcPts val="600"/>
              </a:spcBef>
              <a:spcAft>
                <a:spcPts val="600"/>
              </a:spcAft>
              <a:buFont typeface="Wingdings" panose="05000000000000000000" pitchFamily="2" charset="2"/>
              <a:buChar char="Ø"/>
              <a:defRPr/>
            </a:pPr>
            <a:r>
              <a:rPr lang="de-DE" sz="1800" b="1" dirty="0" smtClean="0">
                <a:latin typeface="Arial" pitchFamily="34" charset="0"/>
                <a:cs typeface="Arial" pitchFamily="34" charset="0"/>
              </a:rPr>
              <a:t>Beispiele</a:t>
            </a:r>
            <a:r>
              <a:rPr lang="de-DE" sz="1800" b="1" dirty="0">
                <a:latin typeface="Arial" pitchFamily="34" charset="0"/>
                <a:cs typeface="Arial" pitchFamily="34" charset="0"/>
              </a:rPr>
              <a:t> </a:t>
            </a:r>
          </a:p>
          <a:p>
            <a:pPr marL="723900" indent="-368300">
              <a:spcBef>
                <a:spcPts val="0"/>
              </a:spcBef>
              <a:defRPr/>
            </a:pPr>
            <a:r>
              <a:rPr lang="de-DE" sz="1600" dirty="0">
                <a:latin typeface="Arial" pitchFamily="34" charset="0"/>
                <a:cs typeface="Arial" pitchFamily="34" charset="0"/>
              </a:rPr>
              <a:t>Lebensverlängernde Maßnahmen sollen eingeleitet oder unterlassen werden. </a:t>
            </a:r>
          </a:p>
          <a:p>
            <a:pPr marL="723900" indent="-368300">
              <a:spcBef>
                <a:spcPts val="0"/>
              </a:spcBef>
              <a:defRPr/>
            </a:pPr>
            <a:r>
              <a:rPr lang="de-DE" sz="1600" dirty="0">
                <a:latin typeface="Arial" pitchFamily="34" charset="0"/>
                <a:cs typeface="Arial" pitchFamily="34" charset="0"/>
              </a:rPr>
              <a:t>Schmerz- und Symptombehandlung, zum Beispiel keine bewusstseinsdämpfenden </a:t>
            </a:r>
            <a:r>
              <a:rPr lang="de-DE" sz="1600" dirty="0" smtClean="0">
                <a:latin typeface="Arial" pitchFamily="34" charset="0"/>
                <a:cs typeface="Arial" pitchFamily="34" charset="0"/>
              </a:rPr>
              <a:t>Mittel</a:t>
            </a:r>
            <a:r>
              <a:rPr lang="de-DE" sz="1600" dirty="0">
                <a:latin typeface="Arial" pitchFamily="34" charset="0"/>
                <a:cs typeface="Arial" pitchFamily="34" charset="0"/>
              </a:rPr>
              <a:t>.</a:t>
            </a:r>
          </a:p>
          <a:p>
            <a:pPr marL="723900" indent="-368300">
              <a:spcBef>
                <a:spcPts val="0"/>
              </a:spcBef>
              <a:defRPr/>
            </a:pPr>
            <a:r>
              <a:rPr lang="de-DE" sz="1600" dirty="0">
                <a:latin typeface="Arial" pitchFamily="34" charset="0"/>
                <a:cs typeface="Arial" pitchFamily="34" charset="0"/>
              </a:rPr>
              <a:t>Künstliche Ernährung und Flüssigkeitszufuhr, zum Beispiel in der bestimmten Situation X erwünscht oder nicht </a:t>
            </a:r>
            <a:r>
              <a:rPr lang="de-DE" sz="1600" dirty="0" smtClean="0">
                <a:latin typeface="Arial" pitchFamily="34" charset="0"/>
                <a:cs typeface="Arial" pitchFamily="34" charset="0"/>
              </a:rPr>
              <a:t>erwünscht</a:t>
            </a:r>
            <a:r>
              <a:rPr lang="de-DE" sz="1600" dirty="0">
                <a:latin typeface="Arial" pitchFamily="34" charset="0"/>
                <a:cs typeface="Arial" pitchFamily="34" charset="0"/>
              </a:rPr>
              <a:t>.</a:t>
            </a:r>
          </a:p>
          <a:p>
            <a:pPr marL="723900" indent="-368300">
              <a:spcBef>
                <a:spcPts val="0"/>
              </a:spcBef>
              <a:defRPr/>
            </a:pPr>
            <a:r>
              <a:rPr lang="de-DE" sz="1600" dirty="0">
                <a:latin typeface="Arial" pitchFamily="34" charset="0"/>
                <a:cs typeface="Arial" pitchFamily="34" charset="0"/>
              </a:rPr>
              <a:t>Wiederbelebung, zum Beispiel in allen Fällen eines Kreislaufstillstands oder Atemversagens erwünscht oder nicht </a:t>
            </a:r>
            <a:r>
              <a:rPr lang="de-DE" sz="1600" dirty="0" smtClean="0">
                <a:latin typeface="Arial" pitchFamily="34" charset="0"/>
                <a:cs typeface="Arial" pitchFamily="34" charset="0"/>
              </a:rPr>
              <a:t>erwünscht</a:t>
            </a:r>
            <a:r>
              <a:rPr lang="de-DE" sz="1600" dirty="0">
                <a:latin typeface="Arial" pitchFamily="34" charset="0"/>
                <a:cs typeface="Arial" pitchFamily="34" charset="0"/>
              </a:rPr>
              <a:t>.</a:t>
            </a:r>
          </a:p>
          <a:p>
            <a:pPr marL="723900" indent="-368300">
              <a:spcBef>
                <a:spcPts val="0"/>
              </a:spcBef>
              <a:defRPr/>
            </a:pPr>
            <a:r>
              <a:rPr lang="de-DE" sz="1600" dirty="0">
                <a:latin typeface="Arial" pitchFamily="34" charset="0"/>
                <a:cs typeface="Arial" pitchFamily="34" charset="0"/>
              </a:rPr>
              <a:t>Künstliche </a:t>
            </a:r>
            <a:r>
              <a:rPr lang="de-DE" sz="1600" dirty="0" smtClean="0">
                <a:latin typeface="Arial" pitchFamily="34" charset="0"/>
                <a:cs typeface="Arial" pitchFamily="34" charset="0"/>
              </a:rPr>
              <a:t>Beatmung </a:t>
            </a:r>
            <a:r>
              <a:rPr lang="de-DE" sz="1600" dirty="0">
                <a:latin typeface="Arial" pitchFamily="34" charset="0"/>
                <a:cs typeface="Arial" pitchFamily="34" charset="0"/>
              </a:rPr>
              <a:t>erwünscht bzw. nicht </a:t>
            </a:r>
            <a:r>
              <a:rPr lang="de-DE" sz="1600" dirty="0" smtClean="0">
                <a:latin typeface="Arial" pitchFamily="34" charset="0"/>
                <a:cs typeface="Arial" pitchFamily="34" charset="0"/>
              </a:rPr>
              <a:t>erwünscht</a:t>
            </a:r>
            <a:r>
              <a:rPr lang="de-DE" sz="1600" dirty="0">
                <a:latin typeface="Arial" pitchFamily="34" charset="0"/>
                <a:cs typeface="Arial" pitchFamily="34" charset="0"/>
              </a:rPr>
              <a:t>.</a:t>
            </a:r>
          </a:p>
          <a:p>
            <a:pPr marL="723900" indent="-368300">
              <a:spcBef>
                <a:spcPts val="0"/>
              </a:spcBef>
              <a:defRPr/>
            </a:pPr>
            <a:r>
              <a:rPr lang="de-DE" sz="1600" dirty="0" smtClean="0">
                <a:latin typeface="Arial" pitchFamily="34" charset="0"/>
                <a:cs typeface="Arial" pitchFamily="34" charset="0"/>
              </a:rPr>
              <a:t>Dialyse erwünscht </a:t>
            </a:r>
            <a:r>
              <a:rPr lang="de-DE" sz="1600" dirty="0">
                <a:latin typeface="Arial" pitchFamily="34" charset="0"/>
                <a:cs typeface="Arial" pitchFamily="34" charset="0"/>
              </a:rPr>
              <a:t>bzw. nicht erwünscht</a:t>
            </a:r>
            <a:r>
              <a:rPr lang="de-DE" sz="1600" dirty="0" smtClean="0">
                <a:latin typeface="Arial" pitchFamily="34" charset="0"/>
                <a:cs typeface="Arial" pitchFamily="34" charset="0"/>
              </a:rPr>
              <a:t>.</a:t>
            </a:r>
            <a:endParaRPr lang="de-DE" sz="1600" dirty="0">
              <a:latin typeface="Arial" pitchFamily="34" charset="0"/>
              <a:cs typeface="Arial" pitchFamily="34" charset="0"/>
            </a:endParaRPr>
          </a:p>
          <a:p>
            <a:pPr marL="723900" indent="-368300">
              <a:spcBef>
                <a:spcPts val="0"/>
              </a:spcBef>
              <a:defRPr/>
            </a:pPr>
            <a:r>
              <a:rPr lang="de-DE" sz="1600" dirty="0" smtClean="0">
                <a:latin typeface="Arial" pitchFamily="34" charset="0"/>
                <a:cs typeface="Arial" pitchFamily="34" charset="0"/>
              </a:rPr>
              <a:t>Antibiotika </a:t>
            </a:r>
            <a:r>
              <a:rPr lang="de-DE" sz="1600" dirty="0">
                <a:latin typeface="Arial" pitchFamily="34" charset="0"/>
                <a:cs typeface="Arial" pitchFamily="34" charset="0"/>
              </a:rPr>
              <a:t>erwünscht bzw. nicht </a:t>
            </a:r>
            <a:r>
              <a:rPr lang="de-DE" sz="1600" dirty="0" smtClean="0">
                <a:latin typeface="Arial" pitchFamily="34" charset="0"/>
                <a:cs typeface="Arial" pitchFamily="34" charset="0"/>
              </a:rPr>
              <a:t>erwünscht oder </a:t>
            </a:r>
            <a:r>
              <a:rPr lang="de-DE" sz="1600" dirty="0">
                <a:latin typeface="Arial" pitchFamily="34" charset="0"/>
                <a:cs typeface="Arial" pitchFamily="34" charset="0"/>
              </a:rPr>
              <a:t>nur zur Linderung meiner </a:t>
            </a:r>
            <a:r>
              <a:rPr lang="de-DE" sz="1600" dirty="0" smtClean="0">
                <a:latin typeface="Arial" pitchFamily="34" charset="0"/>
                <a:cs typeface="Arial" pitchFamily="34" charset="0"/>
              </a:rPr>
              <a:t>Beschwerden</a:t>
            </a:r>
            <a:r>
              <a:rPr lang="de-DE" sz="1600" dirty="0">
                <a:latin typeface="Arial" pitchFamily="34" charset="0"/>
                <a:cs typeface="Arial" pitchFamily="34" charset="0"/>
              </a:rPr>
              <a:t>.</a:t>
            </a:r>
          </a:p>
          <a:p>
            <a:pPr marL="723900" indent="-368300">
              <a:spcBef>
                <a:spcPts val="0"/>
              </a:spcBef>
              <a:defRPr/>
            </a:pPr>
            <a:r>
              <a:rPr lang="de-DE" sz="1600" dirty="0" smtClean="0">
                <a:latin typeface="Arial" pitchFamily="34" charset="0"/>
                <a:cs typeface="Arial" pitchFamily="34" charset="0"/>
              </a:rPr>
              <a:t>etc.</a:t>
            </a:r>
            <a:endParaRPr lang="de-DE" sz="1600"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a:t>3</a:t>
            </a:r>
            <a:r>
              <a:rPr lang="de-DE" sz="4400" dirty="0" smtClean="0"/>
              <a:t>.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720353"/>
      </p:ext>
    </p:extLst>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Weiterer Inhalt?</a:t>
            </a:r>
          </a:p>
          <a:p>
            <a:pPr>
              <a:spcBef>
                <a:spcPts val="600"/>
              </a:spcBef>
              <a:spcAft>
                <a:spcPts val="600"/>
              </a:spcAft>
              <a:buFont typeface="Wingdings" panose="05000000000000000000" pitchFamily="2" charset="2"/>
              <a:buChar char="Ø"/>
              <a:defRPr/>
            </a:pPr>
            <a:r>
              <a:rPr lang="de-DE" sz="1600" dirty="0" smtClean="0">
                <a:latin typeface="Arial" pitchFamily="34" charset="0"/>
                <a:cs typeface="Arial" pitchFamily="34" charset="0"/>
              </a:rPr>
              <a:t>Um </a:t>
            </a:r>
            <a:r>
              <a:rPr lang="de-DE" sz="1600" dirty="0">
                <a:latin typeface="Arial" pitchFamily="34" charset="0"/>
                <a:cs typeface="Arial" pitchFamily="34" charset="0"/>
              </a:rPr>
              <a:t>eventuell unklare Situationen bzw. unklare Beschreibungen </a:t>
            </a:r>
            <a:r>
              <a:rPr lang="de-DE" sz="1600" b="1" u="sng" dirty="0" smtClean="0">
                <a:latin typeface="Arial" pitchFamily="34" charset="0"/>
                <a:cs typeface="Arial" pitchFamily="34" charset="0"/>
              </a:rPr>
              <a:t>auszugleichen</a:t>
            </a:r>
            <a:r>
              <a:rPr lang="de-DE" sz="1600" dirty="0" smtClean="0">
                <a:latin typeface="Arial" pitchFamily="34" charset="0"/>
                <a:cs typeface="Arial" pitchFamily="34" charset="0"/>
              </a:rPr>
              <a:t> und </a:t>
            </a:r>
            <a:r>
              <a:rPr lang="de-DE" sz="1600" dirty="0">
                <a:latin typeface="Arial" pitchFamily="34" charset="0"/>
                <a:cs typeface="Arial" pitchFamily="34" charset="0"/>
              </a:rPr>
              <a:t>dem Arzt also Auslegungshilfen zu geben, sollten auch die den Patientenwunsch zugrunde liegenden </a:t>
            </a:r>
            <a:r>
              <a:rPr lang="de-DE" sz="1600" b="1" dirty="0">
                <a:latin typeface="Arial" pitchFamily="34" charset="0"/>
                <a:cs typeface="Arial" pitchFamily="34" charset="0"/>
              </a:rPr>
              <a:t>Motive</a:t>
            </a:r>
            <a:r>
              <a:rPr lang="de-DE" sz="1600" dirty="0">
                <a:latin typeface="Arial" pitchFamily="34" charset="0"/>
                <a:cs typeface="Arial" pitchFamily="34" charset="0"/>
              </a:rPr>
              <a:t> oder (etwa religiöse) </a:t>
            </a:r>
            <a:r>
              <a:rPr lang="de-DE" sz="1600" b="1" dirty="0">
                <a:latin typeface="Arial" pitchFamily="34" charset="0"/>
                <a:cs typeface="Arial" pitchFamily="34" charset="0"/>
              </a:rPr>
              <a:t>Wertvorstellungen</a:t>
            </a:r>
            <a:r>
              <a:rPr lang="de-DE" sz="1600" dirty="0">
                <a:latin typeface="Arial" pitchFamily="34" charset="0"/>
                <a:cs typeface="Arial" pitchFamily="34" charset="0"/>
              </a:rPr>
              <a:t> dargelegt werden</a:t>
            </a:r>
            <a:r>
              <a:rPr lang="de-DE" sz="1600" dirty="0" smtClean="0">
                <a:latin typeface="Arial" pitchFamily="34" charset="0"/>
                <a:cs typeface="Arial" pitchFamily="34" charset="0"/>
              </a:rPr>
              <a:t>.</a:t>
            </a:r>
          </a:p>
          <a:p>
            <a:pPr>
              <a:spcBef>
                <a:spcPts val="600"/>
              </a:spcBef>
              <a:spcAft>
                <a:spcPts val="600"/>
              </a:spcAft>
              <a:buFont typeface="Wingdings" panose="05000000000000000000" pitchFamily="2" charset="2"/>
              <a:buChar char="Ø"/>
              <a:defRPr/>
            </a:pPr>
            <a:r>
              <a:rPr lang="de-DE" sz="1600" dirty="0">
                <a:latin typeface="Arial" pitchFamily="34" charset="0"/>
                <a:cs typeface="Arial" pitchFamily="34" charset="0"/>
              </a:rPr>
              <a:t>Wünsche zu Ort und Begleitung (zum Beispiel zu Hause, im Krankenhaus oder in einem Hospiz, Beistand von bestimmten Angehörigen oder geistlicher Beistand</a:t>
            </a:r>
            <a:r>
              <a:rPr lang="de-DE" sz="1600" dirty="0" smtClean="0">
                <a:latin typeface="Arial" pitchFamily="34" charset="0"/>
                <a:cs typeface="Arial" pitchFamily="34" charset="0"/>
              </a:rPr>
              <a:t>).</a:t>
            </a:r>
            <a:endParaRPr lang="de-DE" sz="1600" dirty="0">
              <a:latin typeface="Arial" pitchFamily="34" charset="0"/>
              <a:cs typeface="Arial" pitchFamily="34" charset="0"/>
            </a:endParaRPr>
          </a:p>
          <a:p>
            <a:pPr algn="just">
              <a:spcBef>
                <a:spcPts val="600"/>
              </a:spcBef>
              <a:buFont typeface="Wingdings" panose="05000000000000000000" pitchFamily="2" charset="2"/>
              <a:buChar char="Ø"/>
              <a:defRPr/>
            </a:pPr>
            <a:endParaRPr lang="de-DE" sz="1600"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662746"/>
      </p:ext>
    </p:extLst>
  </p:cSld>
  <p:clrMapOvr>
    <a:masterClrMapping/>
  </p:clrMapOvr>
  <p:transition spd="slow">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Unwirksamkeit</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Eine </a:t>
            </a:r>
            <a:r>
              <a:rPr lang="de-DE" sz="1800" dirty="0">
                <a:latin typeface="Arial" pitchFamily="34" charset="0"/>
                <a:cs typeface="Arial" pitchFamily="34" charset="0"/>
              </a:rPr>
              <a:t>Patientenverfügung mit dem </a:t>
            </a:r>
            <a:r>
              <a:rPr lang="de-DE" sz="1800" b="1" dirty="0">
                <a:latin typeface="Arial" pitchFamily="34" charset="0"/>
                <a:cs typeface="Arial" pitchFamily="34" charset="0"/>
              </a:rPr>
              <a:t>allgemeinen </a:t>
            </a:r>
            <a:r>
              <a:rPr lang="de-DE" sz="1800" b="1" dirty="0" smtClean="0">
                <a:latin typeface="Arial" pitchFamily="34" charset="0"/>
                <a:cs typeface="Arial" pitchFamily="34" charset="0"/>
              </a:rPr>
              <a:t>Hinweis</a:t>
            </a:r>
            <a:r>
              <a:rPr lang="de-DE" sz="1800" dirty="0" smtClean="0">
                <a:latin typeface="Arial" pitchFamily="34" charset="0"/>
                <a:cs typeface="Arial" pitchFamily="34" charset="0"/>
              </a:rPr>
              <a:t> </a:t>
            </a:r>
            <a:r>
              <a:rPr lang="de-DE" sz="1800" dirty="0">
                <a:latin typeface="Arial" pitchFamily="34" charset="0"/>
                <a:cs typeface="Arial" pitchFamily="34" charset="0"/>
              </a:rPr>
              <a:t>„Ich wünsche keine ärztlichen Maßnahmen, die mein Leiden und Sterben verlängern</a:t>
            </a:r>
            <a:r>
              <a:rPr lang="de-DE" sz="1800" dirty="0" smtClean="0">
                <a:latin typeface="Arial" pitchFamily="34" charset="0"/>
                <a:cs typeface="Arial" pitchFamily="34" charset="0"/>
              </a:rPr>
              <a:t>.“ </a:t>
            </a:r>
            <a:r>
              <a:rPr lang="de-DE" sz="1800" dirty="0">
                <a:latin typeface="Arial" pitchFamily="34" charset="0"/>
                <a:cs typeface="Arial" pitchFamily="34" charset="0"/>
              </a:rPr>
              <a:t>ist </a:t>
            </a:r>
            <a:r>
              <a:rPr lang="de-DE" sz="1800" b="1" dirty="0">
                <a:latin typeface="Arial" pitchFamily="34" charset="0"/>
                <a:cs typeface="Arial" pitchFamily="34" charset="0"/>
              </a:rPr>
              <a:t>pauschal</a:t>
            </a:r>
            <a:r>
              <a:rPr lang="de-DE" sz="1800" dirty="0">
                <a:latin typeface="Arial" pitchFamily="34" charset="0"/>
                <a:cs typeface="Arial" pitchFamily="34" charset="0"/>
              </a:rPr>
              <a:t> und daher </a:t>
            </a:r>
            <a:r>
              <a:rPr lang="de-DE" sz="1800" b="1" dirty="0" smtClean="0">
                <a:latin typeface="Arial" pitchFamily="34" charset="0"/>
                <a:cs typeface="Arial" pitchFamily="34" charset="0"/>
              </a:rPr>
              <a:t>nicht per se bindend</a:t>
            </a:r>
            <a:r>
              <a:rPr lang="de-DE" sz="1800" dirty="0">
                <a:latin typeface="Arial" pitchFamily="34" charset="0"/>
                <a:cs typeface="Arial" pitchFamily="34" charset="0"/>
              </a:rPr>
              <a:t>. </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Sind </a:t>
            </a:r>
            <a:r>
              <a:rPr lang="de-DE" sz="1800" dirty="0">
                <a:latin typeface="Arial" pitchFamily="34" charset="0"/>
                <a:cs typeface="Arial" pitchFamily="34" charset="0"/>
              </a:rPr>
              <a:t>die </a:t>
            </a:r>
            <a:r>
              <a:rPr lang="de-DE" sz="1800" b="1" dirty="0">
                <a:latin typeface="Arial" pitchFamily="34" charset="0"/>
                <a:cs typeface="Arial" pitchFamily="34" charset="0"/>
              </a:rPr>
              <a:t>Situationen</a:t>
            </a:r>
            <a:r>
              <a:rPr lang="de-DE" sz="1800" dirty="0">
                <a:latin typeface="Arial" pitchFamily="34" charset="0"/>
                <a:cs typeface="Arial" pitchFamily="34" charset="0"/>
              </a:rPr>
              <a:t>, für die eine Regelung getroffen werden soll oder die gewünschten/abgelehnten Maßnahmen </a:t>
            </a:r>
            <a:r>
              <a:rPr lang="de-DE" sz="1800" b="1" dirty="0">
                <a:latin typeface="Arial" pitchFamily="34" charset="0"/>
                <a:cs typeface="Arial" pitchFamily="34" charset="0"/>
              </a:rPr>
              <a:t>nicht konkret beschrieben</a:t>
            </a:r>
            <a:r>
              <a:rPr lang="de-DE" sz="1800" dirty="0">
                <a:latin typeface="Arial" pitchFamily="34" charset="0"/>
                <a:cs typeface="Arial" pitchFamily="34" charset="0"/>
              </a:rPr>
              <a:t>, ist die Patientenverfügung </a:t>
            </a:r>
            <a:r>
              <a:rPr lang="de-DE" sz="1800" b="1" dirty="0">
                <a:latin typeface="Arial" pitchFamily="34" charset="0"/>
                <a:cs typeface="Arial" pitchFamily="34" charset="0"/>
              </a:rPr>
              <a:t>nicht bindend</a:t>
            </a:r>
            <a:r>
              <a:rPr lang="de-DE" sz="1800" dirty="0">
                <a:latin typeface="Arial" pitchFamily="34" charset="0"/>
                <a:cs typeface="Arial" pitchFamily="34" charset="0"/>
              </a:rPr>
              <a:t>. </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Im </a:t>
            </a:r>
            <a:r>
              <a:rPr lang="de-DE" sz="1800" dirty="0">
                <a:latin typeface="Arial" pitchFamily="34" charset="0"/>
                <a:cs typeface="Arial" pitchFamily="34" charset="0"/>
              </a:rPr>
              <a:t>Übrigen </a:t>
            </a:r>
            <a:r>
              <a:rPr lang="de-DE" sz="1800" b="1" dirty="0">
                <a:latin typeface="Arial" pitchFamily="34" charset="0"/>
                <a:cs typeface="Arial" pitchFamily="34" charset="0"/>
              </a:rPr>
              <a:t>Unwirksamkeit</a:t>
            </a:r>
            <a:r>
              <a:rPr lang="de-DE" sz="1800" dirty="0">
                <a:latin typeface="Arial" pitchFamily="34" charset="0"/>
                <a:cs typeface="Arial" pitchFamily="34" charset="0"/>
              </a:rPr>
              <a:t> der Regelung einer aktiven </a:t>
            </a:r>
            <a:r>
              <a:rPr lang="de-DE" sz="1800" dirty="0" smtClean="0">
                <a:latin typeface="Arial" pitchFamily="34" charset="0"/>
                <a:cs typeface="Arial" pitchFamily="34" charset="0"/>
              </a:rPr>
              <a:t>Sterbehilfe!</a:t>
            </a:r>
          </a:p>
          <a:p>
            <a:pPr marL="355600" indent="0">
              <a:spcBef>
                <a:spcPts val="600"/>
              </a:spcBef>
              <a:spcAft>
                <a:spcPts val="600"/>
              </a:spcAft>
              <a:buNone/>
              <a:defRPr/>
            </a:pPr>
            <a:r>
              <a:rPr lang="de-DE" sz="1800" b="1" dirty="0" smtClean="0">
                <a:latin typeface="Arial" pitchFamily="34" charset="0"/>
                <a:cs typeface="Arial" pitchFamily="34" charset="0"/>
              </a:rPr>
              <a:t>Dagegen: </a:t>
            </a:r>
            <a:r>
              <a:rPr lang="de-DE" sz="1800" dirty="0" smtClean="0">
                <a:latin typeface="Arial" pitchFamily="34" charset="0"/>
                <a:cs typeface="Arial" pitchFamily="34" charset="0"/>
              </a:rPr>
              <a:t>Behandlungsabbruch </a:t>
            </a:r>
            <a:r>
              <a:rPr lang="de-DE" sz="1800" dirty="0">
                <a:latin typeface="Arial" pitchFamily="34" charset="0"/>
                <a:cs typeface="Arial" pitchFamily="34" charset="0"/>
              </a:rPr>
              <a:t>zulässig, wenn dem zum Tode führenden Krankheitsprozess seinen Lauf gelassen wird.</a:t>
            </a:r>
          </a:p>
          <a:p>
            <a:pPr algn="just">
              <a:spcBef>
                <a:spcPts val="600"/>
              </a:spcBef>
              <a:buFont typeface="Wingdings" pitchFamily="2" charset="2"/>
              <a:buChar char="Ø"/>
              <a:defRPr/>
            </a:pPr>
            <a:endParaRPr lang="de-DE" sz="1800" dirty="0">
              <a:latin typeface="Arial" pitchFamily="34" charset="0"/>
              <a:cs typeface="Arial" pitchFamily="34" charset="0"/>
            </a:endParaRPr>
          </a:p>
          <a:p>
            <a:pPr marL="0" indent="0" eaLnBrk="1" fontAlgn="auto" hangingPunct="1">
              <a:spcBef>
                <a:spcPts val="0"/>
              </a:spcBef>
              <a:buFont typeface="Symbol" pitchFamily="18" charset="2"/>
              <a:buNone/>
              <a:defRPr/>
            </a:pPr>
            <a:endParaRPr lang="de-DE" sz="18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1933195"/>
      </p:ext>
    </p:extLst>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56895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BGH-Entscheidung vom 6.7.2016 – Sachverhalt (1)</a:t>
            </a:r>
          </a:p>
          <a:p>
            <a:pPr marL="0" indent="0">
              <a:spcBef>
                <a:spcPts val="200"/>
              </a:spcBef>
              <a:buNone/>
            </a:pPr>
            <a:r>
              <a:rPr lang="de-DE" sz="1200" dirty="0" smtClean="0">
                <a:latin typeface="Arial" panose="020B0604020202020204" pitchFamily="34" charset="0"/>
                <a:cs typeface="Arial" panose="020B0604020202020204" pitchFamily="34" charset="0"/>
              </a:rPr>
              <a:t>Die 1941 </a:t>
            </a:r>
            <a:r>
              <a:rPr lang="de-DE" sz="1200" dirty="0">
                <a:latin typeface="Arial" panose="020B0604020202020204" pitchFamily="34" charset="0"/>
                <a:cs typeface="Arial" panose="020B0604020202020204" pitchFamily="34" charset="0"/>
              </a:rPr>
              <a:t>geborene Betroffene erlitt Ende November 2011 einen Hirnschlag. Noch im Krankenhaus wurde ihr eine PEG-Sonde gelegt, über die sie seitdem ernährt wird und Medikamente verabreicht bekommt. Im Januar 2012 wurde sie in ein Pflegeheim aufgenommen. Die zu diesem Zeitpunkt noch vorhandene Fähigkeit zur verbalen Kommunikation verlor die Betroffene infolge einer Phase epileptischer Anfälle im Frühjahr 2013.</a:t>
            </a:r>
          </a:p>
          <a:p>
            <a:pPr marL="0" indent="0">
              <a:spcBef>
                <a:spcPts val="200"/>
              </a:spcBef>
              <a:buNone/>
            </a:pPr>
            <a:r>
              <a:rPr lang="de-DE" sz="1200" dirty="0" smtClean="0">
                <a:latin typeface="Arial" panose="020B0604020202020204" pitchFamily="34" charset="0"/>
                <a:cs typeface="Arial" panose="020B0604020202020204" pitchFamily="34" charset="0"/>
              </a:rPr>
              <a:t>Aus </a:t>
            </a:r>
            <a:r>
              <a:rPr lang="de-DE" sz="1200" dirty="0">
                <a:latin typeface="Arial" panose="020B0604020202020204" pitchFamily="34" charset="0"/>
                <a:cs typeface="Arial" panose="020B0604020202020204" pitchFamily="34" charset="0"/>
              </a:rPr>
              <a:t>der Ehe der Betroffenen mit ihrem - im Februar 2013 verstorbenen Ehemann sind drei volljährige Töchter </a:t>
            </a:r>
            <a:r>
              <a:rPr lang="de-DE" sz="1200" dirty="0" smtClean="0">
                <a:latin typeface="Arial" panose="020B0604020202020204" pitchFamily="34" charset="0"/>
                <a:cs typeface="Arial" panose="020B0604020202020204" pitchFamily="34" charset="0"/>
              </a:rPr>
              <a:t>hervorgegangen</a:t>
            </a:r>
            <a:r>
              <a:rPr lang="de-DE" sz="1200" dirty="0">
                <a:latin typeface="Arial" panose="020B0604020202020204" pitchFamily="34" charset="0"/>
                <a:cs typeface="Arial" panose="020B0604020202020204" pitchFamily="34" charset="0"/>
              </a:rPr>
              <a:t>. Bereits am 10. Februar 2003 hatte die Betroffene eine schriftliche "Patientenverfügung" folgenden Inhalts unterzeichnet:</a:t>
            </a:r>
          </a:p>
          <a:p>
            <a:pPr marL="0" indent="0">
              <a:spcBef>
                <a:spcPts val="200"/>
              </a:spcBef>
              <a:buNone/>
            </a:pPr>
            <a:r>
              <a:rPr lang="de-DE" sz="1200" i="1" dirty="0">
                <a:latin typeface="Arial" panose="020B0604020202020204" pitchFamily="34" charset="0"/>
                <a:cs typeface="Arial" panose="020B0604020202020204" pitchFamily="34" charset="0"/>
              </a:rPr>
              <a:t>"Für den Fall, </a:t>
            </a:r>
            <a:r>
              <a:rPr lang="de-DE" sz="1200" i="1" dirty="0" err="1" smtClean="0">
                <a:latin typeface="Arial" panose="020B0604020202020204" pitchFamily="34" charset="0"/>
                <a:cs typeface="Arial" panose="020B0604020202020204" pitchFamily="34" charset="0"/>
              </a:rPr>
              <a:t>daß</a:t>
            </a:r>
            <a:r>
              <a:rPr lang="de-DE" sz="1200" i="1" dirty="0" smtClean="0">
                <a:latin typeface="Arial" panose="020B0604020202020204" pitchFamily="34" charset="0"/>
                <a:cs typeface="Arial" panose="020B0604020202020204" pitchFamily="34" charset="0"/>
              </a:rPr>
              <a:t> </a:t>
            </a:r>
            <a:r>
              <a:rPr lang="de-DE" sz="1200" i="1" dirty="0">
                <a:latin typeface="Arial" panose="020B0604020202020204" pitchFamily="34" charset="0"/>
                <a:cs typeface="Arial" panose="020B0604020202020204" pitchFamily="34" charset="0"/>
              </a:rPr>
              <a:t>ich (...) aufgrund von </a:t>
            </a:r>
            <a:r>
              <a:rPr lang="de-DE" sz="1200" i="1" dirty="0" err="1">
                <a:latin typeface="Arial" panose="020B0604020202020204" pitchFamily="34" charset="0"/>
                <a:cs typeface="Arial" panose="020B0604020202020204" pitchFamily="34" charset="0"/>
              </a:rPr>
              <a:t>Bewußtlosigkeit</a:t>
            </a:r>
            <a:r>
              <a:rPr lang="de-DE" sz="1200" i="1" dirty="0">
                <a:latin typeface="Arial" panose="020B0604020202020204" pitchFamily="34" charset="0"/>
                <a:cs typeface="Arial" panose="020B0604020202020204" pitchFamily="34" charset="0"/>
              </a:rPr>
              <a:t> oder </a:t>
            </a:r>
            <a:r>
              <a:rPr lang="de-DE" sz="1200" i="1" dirty="0" err="1">
                <a:latin typeface="Arial" panose="020B0604020202020204" pitchFamily="34" charset="0"/>
                <a:cs typeface="Arial" panose="020B0604020202020204" pitchFamily="34" charset="0"/>
              </a:rPr>
              <a:t>Bewußtseinstrübung</a:t>
            </a:r>
            <a:r>
              <a:rPr lang="de-DE" sz="1200" i="1" dirty="0">
                <a:latin typeface="Arial" panose="020B0604020202020204" pitchFamily="34" charset="0"/>
                <a:cs typeface="Arial" panose="020B0604020202020204" pitchFamily="34" charset="0"/>
              </a:rPr>
              <a:t> (...) nicht mehr in der Lage bin, meinen Willen zu äußern, verfüge ich:</a:t>
            </a:r>
          </a:p>
          <a:p>
            <a:pPr marL="0" indent="0">
              <a:spcBef>
                <a:spcPts val="200"/>
              </a:spcBef>
              <a:buNone/>
            </a:pPr>
            <a:r>
              <a:rPr lang="de-DE" sz="1200" i="1" dirty="0">
                <a:latin typeface="Arial" panose="020B0604020202020204" pitchFamily="34" charset="0"/>
                <a:cs typeface="Arial" panose="020B0604020202020204" pitchFamily="34" charset="0"/>
              </a:rPr>
              <a:t>Solange eine realistische Aussicht auf Erhaltung eines erträglichen Lebens besteht, erwarte ich ärztlichen und pflegerischen Beistand unter Ausschöpfung der angemessenen Möglichkeiten.</a:t>
            </a:r>
          </a:p>
          <a:p>
            <a:pPr marL="0" indent="0">
              <a:spcBef>
                <a:spcPts val="200"/>
              </a:spcBef>
              <a:buNone/>
            </a:pPr>
            <a:r>
              <a:rPr lang="de-DE" sz="1200" i="1" dirty="0">
                <a:latin typeface="Arial" panose="020B0604020202020204" pitchFamily="34" charset="0"/>
                <a:cs typeface="Arial" panose="020B0604020202020204" pitchFamily="34" charset="0"/>
              </a:rPr>
              <a:t>Dagegen wünsche ich, </a:t>
            </a:r>
            <a:r>
              <a:rPr lang="de-DE" sz="1200" b="1" i="1" u="sng" dirty="0" err="1">
                <a:latin typeface="Arial" panose="020B0604020202020204" pitchFamily="34" charset="0"/>
                <a:cs typeface="Arial" panose="020B0604020202020204" pitchFamily="34" charset="0"/>
              </a:rPr>
              <a:t>daß</a:t>
            </a:r>
            <a:r>
              <a:rPr lang="de-DE" sz="1200" b="1" i="1" u="sng" dirty="0">
                <a:latin typeface="Arial" panose="020B0604020202020204" pitchFamily="34" charset="0"/>
                <a:cs typeface="Arial" panose="020B0604020202020204" pitchFamily="34" charset="0"/>
              </a:rPr>
              <a:t> lebensverlängernde Maßnahmen unterbleiben</a:t>
            </a:r>
            <a:r>
              <a:rPr lang="de-DE" sz="1200" i="1" dirty="0">
                <a:latin typeface="Arial" panose="020B0604020202020204" pitchFamily="34" charset="0"/>
                <a:cs typeface="Arial" panose="020B0604020202020204" pitchFamily="34" charset="0"/>
              </a:rPr>
              <a:t>, wenn medizinisch eindeutig festgestellt ist,</a:t>
            </a:r>
          </a:p>
          <a:p>
            <a:pPr marL="85725" indent="-85725">
              <a:spcBef>
                <a:spcPts val="200"/>
              </a:spcBef>
              <a:buNone/>
            </a:pPr>
            <a:r>
              <a:rPr lang="de-DE" sz="1200" i="1" dirty="0" smtClean="0">
                <a:latin typeface="Arial" panose="020B0604020202020204" pitchFamily="34" charset="0"/>
                <a:cs typeface="Arial" panose="020B0604020202020204" pitchFamily="34" charset="0"/>
              </a:rPr>
              <a:t>- </a:t>
            </a:r>
            <a:r>
              <a:rPr lang="de-DE" sz="1200" i="1" dirty="0" err="1" smtClean="0">
                <a:latin typeface="Arial" panose="020B0604020202020204" pitchFamily="34" charset="0"/>
                <a:cs typeface="Arial" panose="020B0604020202020204" pitchFamily="34" charset="0"/>
              </a:rPr>
              <a:t>daß</a:t>
            </a:r>
            <a:r>
              <a:rPr lang="de-DE" sz="1200" i="1" dirty="0" smtClean="0">
                <a:latin typeface="Arial" panose="020B0604020202020204" pitchFamily="34" charset="0"/>
                <a:cs typeface="Arial" panose="020B0604020202020204" pitchFamily="34" charset="0"/>
              </a:rPr>
              <a:t> </a:t>
            </a:r>
            <a:r>
              <a:rPr lang="de-DE" sz="1200" i="1" dirty="0">
                <a:latin typeface="Arial" panose="020B0604020202020204" pitchFamily="34" charset="0"/>
                <a:cs typeface="Arial" panose="020B0604020202020204" pitchFamily="34" charset="0"/>
              </a:rPr>
              <a:t>ich mich unabwendbar im unmittelbaren </a:t>
            </a:r>
            <a:r>
              <a:rPr lang="de-DE" sz="1200" i="1" dirty="0" err="1">
                <a:latin typeface="Arial" panose="020B0604020202020204" pitchFamily="34" charset="0"/>
                <a:cs typeface="Arial" panose="020B0604020202020204" pitchFamily="34" charset="0"/>
              </a:rPr>
              <a:t>Sterbeprozeß</a:t>
            </a:r>
            <a:r>
              <a:rPr lang="de-DE" sz="1200" i="1" dirty="0">
                <a:latin typeface="Arial" panose="020B0604020202020204" pitchFamily="34" charset="0"/>
                <a:cs typeface="Arial" panose="020B0604020202020204" pitchFamily="34" charset="0"/>
              </a:rPr>
              <a:t> befinde, bei dem jede lebenserhaltende Therapie das Sterben oder Leiden ohne Aussicht auf Besserung verlängern würde, oder</a:t>
            </a:r>
          </a:p>
          <a:p>
            <a:pPr marL="85725" indent="-85725">
              <a:spcBef>
                <a:spcPts val="200"/>
              </a:spcBef>
              <a:buNone/>
            </a:pPr>
            <a:r>
              <a:rPr lang="de-DE" sz="1200" i="1" dirty="0" smtClean="0">
                <a:latin typeface="Arial" panose="020B0604020202020204" pitchFamily="34" charset="0"/>
                <a:cs typeface="Arial" panose="020B0604020202020204" pitchFamily="34" charset="0"/>
              </a:rPr>
              <a:t>-	</a:t>
            </a:r>
            <a:r>
              <a:rPr lang="de-DE" sz="1200" i="1" dirty="0" err="1" smtClean="0">
                <a:latin typeface="Arial" panose="020B0604020202020204" pitchFamily="34" charset="0"/>
                <a:cs typeface="Arial" panose="020B0604020202020204" pitchFamily="34" charset="0"/>
              </a:rPr>
              <a:t>daß</a:t>
            </a:r>
            <a:r>
              <a:rPr lang="de-DE" sz="1200" i="1" dirty="0" smtClean="0">
                <a:latin typeface="Arial" panose="020B0604020202020204" pitchFamily="34" charset="0"/>
                <a:cs typeface="Arial" panose="020B0604020202020204" pitchFamily="34" charset="0"/>
              </a:rPr>
              <a:t> </a:t>
            </a:r>
            <a:r>
              <a:rPr lang="de-DE" sz="1200" i="1" dirty="0">
                <a:latin typeface="Arial" panose="020B0604020202020204" pitchFamily="34" charset="0"/>
                <a:cs typeface="Arial" panose="020B0604020202020204" pitchFamily="34" charset="0"/>
              </a:rPr>
              <a:t>keine Aussicht auf Wiedererlangung des </a:t>
            </a:r>
            <a:r>
              <a:rPr lang="de-DE" sz="1200" i="1" dirty="0" err="1">
                <a:latin typeface="Arial" panose="020B0604020202020204" pitchFamily="34" charset="0"/>
                <a:cs typeface="Arial" panose="020B0604020202020204" pitchFamily="34" charset="0"/>
              </a:rPr>
              <a:t>Bewußtseins</a:t>
            </a:r>
            <a:r>
              <a:rPr lang="de-DE" sz="1200" i="1" dirty="0">
                <a:latin typeface="Arial" panose="020B0604020202020204" pitchFamily="34" charset="0"/>
                <a:cs typeface="Arial" panose="020B0604020202020204" pitchFamily="34" charset="0"/>
              </a:rPr>
              <a:t> besteht, oder</a:t>
            </a:r>
          </a:p>
          <a:p>
            <a:pPr marL="85725" indent="-85725">
              <a:spcBef>
                <a:spcPts val="200"/>
              </a:spcBef>
              <a:buNone/>
            </a:pPr>
            <a:r>
              <a:rPr lang="de-DE" sz="1200" i="1" dirty="0" smtClean="0">
                <a:latin typeface="Arial" panose="020B0604020202020204" pitchFamily="34" charset="0"/>
                <a:cs typeface="Arial" panose="020B0604020202020204" pitchFamily="34" charset="0"/>
              </a:rPr>
              <a:t>-	</a:t>
            </a:r>
            <a:r>
              <a:rPr lang="de-DE" sz="1200" i="1" dirty="0" err="1" smtClean="0">
                <a:latin typeface="Arial" panose="020B0604020202020204" pitchFamily="34" charset="0"/>
                <a:cs typeface="Arial" panose="020B0604020202020204" pitchFamily="34" charset="0"/>
              </a:rPr>
              <a:t>daß</a:t>
            </a:r>
            <a:r>
              <a:rPr lang="de-DE" sz="1200" i="1" dirty="0" smtClean="0">
                <a:latin typeface="Arial" panose="020B0604020202020204" pitchFamily="34" charset="0"/>
                <a:cs typeface="Arial" panose="020B0604020202020204" pitchFamily="34" charset="0"/>
              </a:rPr>
              <a:t> </a:t>
            </a:r>
            <a:r>
              <a:rPr lang="de-DE" sz="1200" i="1" dirty="0">
                <a:latin typeface="Arial" panose="020B0604020202020204" pitchFamily="34" charset="0"/>
                <a:cs typeface="Arial" panose="020B0604020202020204" pitchFamily="34" charset="0"/>
              </a:rPr>
              <a:t>aufgrund von Krankheit oder Unfall ein schwerer Dauerschaden des Gehirns zurückbleibt, oder</a:t>
            </a:r>
          </a:p>
          <a:p>
            <a:pPr marL="85725" indent="-85725">
              <a:spcBef>
                <a:spcPts val="200"/>
              </a:spcBef>
              <a:buNone/>
            </a:pPr>
            <a:r>
              <a:rPr lang="de-DE" sz="1200" i="1" dirty="0" smtClean="0">
                <a:latin typeface="Arial" panose="020B0604020202020204" pitchFamily="34" charset="0"/>
                <a:cs typeface="Arial" panose="020B0604020202020204" pitchFamily="34" charset="0"/>
              </a:rPr>
              <a:t>-	</a:t>
            </a:r>
            <a:r>
              <a:rPr lang="de-DE" sz="1200" i="1" dirty="0" err="1" smtClean="0">
                <a:latin typeface="Arial" panose="020B0604020202020204" pitchFamily="34" charset="0"/>
                <a:cs typeface="Arial" panose="020B0604020202020204" pitchFamily="34" charset="0"/>
              </a:rPr>
              <a:t>daß</a:t>
            </a:r>
            <a:r>
              <a:rPr lang="de-DE" sz="1200" i="1" dirty="0" smtClean="0">
                <a:latin typeface="Arial" panose="020B0604020202020204" pitchFamily="34" charset="0"/>
                <a:cs typeface="Arial" panose="020B0604020202020204" pitchFamily="34" charset="0"/>
              </a:rPr>
              <a:t> </a:t>
            </a:r>
            <a:r>
              <a:rPr lang="de-DE" sz="1200" i="1" dirty="0">
                <a:latin typeface="Arial" panose="020B0604020202020204" pitchFamily="34" charset="0"/>
                <a:cs typeface="Arial" panose="020B0604020202020204" pitchFamily="34" charset="0"/>
              </a:rPr>
              <a:t>es zu einem nicht behandelbaren, dauernden Ausfall lebenswichtiger Funktionen meines Körpers kommt.</a:t>
            </a:r>
          </a:p>
          <a:p>
            <a:pPr marL="0" indent="0">
              <a:spcBef>
                <a:spcPts val="200"/>
              </a:spcBef>
              <a:buNone/>
            </a:pPr>
            <a:r>
              <a:rPr lang="de-DE" sz="1200" i="1" dirty="0">
                <a:latin typeface="Arial" panose="020B0604020202020204" pitchFamily="34" charset="0"/>
                <a:cs typeface="Arial" panose="020B0604020202020204" pitchFamily="34" charset="0"/>
              </a:rPr>
              <a:t>Behandlung und Pflege sollen in diesen Fällen auf die Linderung von Schmerzen, Unruhe und Angst gerichtet sein, selbst wenn durch die notwendige Schmerzbehandlung eine Lebensverkürzung nicht auszuschließen ist. Ich möchte in Würde und Frieden sterben können, nach Möglichkeit in meiner vertrauten Umgebung.</a:t>
            </a:r>
          </a:p>
          <a:p>
            <a:pPr marL="0" indent="0">
              <a:spcBef>
                <a:spcPts val="200"/>
              </a:spcBef>
              <a:buNone/>
            </a:pPr>
            <a:r>
              <a:rPr lang="de-DE" sz="1200" i="1" dirty="0" smtClean="0">
                <a:latin typeface="Arial" panose="020B0604020202020204" pitchFamily="34" charset="0"/>
                <a:cs typeface="Arial" panose="020B0604020202020204" pitchFamily="34" charset="0"/>
              </a:rPr>
              <a:t>Aktive Sterbehilfe lehne ich ab.</a:t>
            </a:r>
          </a:p>
          <a:p>
            <a:pPr marL="0" indent="0">
              <a:spcBef>
                <a:spcPts val="200"/>
              </a:spcBef>
              <a:buNone/>
            </a:pPr>
            <a:r>
              <a:rPr lang="de-DE" sz="1200" i="1" dirty="0" smtClean="0">
                <a:latin typeface="Arial" panose="020B0604020202020204" pitchFamily="34" charset="0"/>
                <a:cs typeface="Arial" panose="020B0604020202020204" pitchFamily="34" charset="0"/>
              </a:rPr>
              <a:t>Ich bitte um menschliche und seelsorgerische Begleitung."</a:t>
            </a:r>
          </a:p>
          <a:p>
            <a:pPr algn="just">
              <a:spcBef>
                <a:spcPts val="600"/>
              </a:spcBef>
              <a:buFont typeface="Wingdings" pitchFamily="2" charset="2"/>
              <a:buChar char="Ø"/>
              <a:defRPr/>
            </a:pPr>
            <a:endParaRPr lang="de-DE" sz="1800" dirty="0">
              <a:latin typeface="Arial" pitchFamily="34" charset="0"/>
              <a:cs typeface="Arial" pitchFamily="34" charset="0"/>
            </a:endParaRPr>
          </a:p>
          <a:p>
            <a:pPr marL="0" indent="0" eaLnBrk="1" fontAlgn="auto" hangingPunct="1">
              <a:spcBef>
                <a:spcPts val="0"/>
              </a:spcBef>
              <a:buFont typeface="Symbol" pitchFamily="18" charset="2"/>
              <a:buNone/>
              <a:defRPr/>
            </a:pPr>
            <a:endParaRPr lang="de-DE" sz="18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67867"/>
            <a:ext cx="5184576" cy="56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960998"/>
      </p:ext>
    </p:extLst>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ctrTitle"/>
          </p:nvPr>
        </p:nvSpPr>
        <p:spPr>
          <a:xfrm>
            <a:off x="2771800" y="1772816"/>
            <a:ext cx="5999224" cy="2520280"/>
          </a:xfrm>
        </p:spPr>
        <p:txBody>
          <a:bodyPr/>
          <a:lstStyle/>
          <a:p>
            <a:pPr eaLnBrk="1" hangingPunct="1"/>
            <a:r>
              <a:rPr lang="de-DE" dirty="0" smtClean="0">
                <a:cs typeface="Times New Roman" pitchFamily="18" charset="0"/>
              </a:rPr>
              <a:t>I. </a:t>
            </a:r>
            <a:br>
              <a:rPr lang="de-DE" dirty="0" smtClean="0">
                <a:cs typeface="Times New Roman" pitchFamily="18" charset="0"/>
              </a:rPr>
            </a:br>
            <a:r>
              <a:rPr lang="de-DE" dirty="0" smtClean="0">
                <a:cs typeface="Times New Roman" pitchFamily="18" charset="0"/>
              </a:rPr>
              <a:t>Situation ohne Vorsorge</a:t>
            </a:r>
          </a:p>
        </p:txBody>
      </p:sp>
      <p:pic>
        <p:nvPicPr>
          <p:cNvPr id="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6" y="6141076"/>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78008"/>
      </p:ext>
    </p:extLst>
  </p:cSld>
  <p:clrMapOvr>
    <a:masterClrMapping/>
  </p:clrMapOvr>
  <p:transition spd="slow">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56895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BGH-Entscheidung vom 6.7.2016 – Sachverhalt (2)</a:t>
            </a:r>
          </a:p>
          <a:p>
            <a:pPr marL="0" indent="0">
              <a:spcBef>
                <a:spcPts val="200"/>
              </a:spcBef>
              <a:buNone/>
            </a:pPr>
            <a:r>
              <a:rPr lang="de-DE" sz="1200" dirty="0">
                <a:latin typeface="Arial" panose="020B0604020202020204" pitchFamily="34" charset="0"/>
                <a:cs typeface="Arial" panose="020B0604020202020204" pitchFamily="34" charset="0"/>
              </a:rPr>
              <a:t>In derselben Urkunde erteilte sie für den Fall, dass sie außerstande sein sollte, ihren Willen zu bilden oder zu äußern, </a:t>
            </a:r>
            <a:r>
              <a:rPr lang="de-DE" sz="1200" dirty="0" smtClean="0">
                <a:latin typeface="Arial" panose="020B0604020202020204" pitchFamily="34" charset="0"/>
                <a:cs typeface="Arial" panose="020B0604020202020204" pitchFamily="34" charset="0"/>
              </a:rPr>
              <a:t>einer ihrer Töchter (</a:t>
            </a:r>
            <a:r>
              <a:rPr lang="de-DE" sz="1200" dirty="0">
                <a:latin typeface="Arial" panose="020B0604020202020204" pitchFamily="34" charset="0"/>
                <a:cs typeface="Arial" panose="020B0604020202020204" pitchFamily="34" charset="0"/>
              </a:rPr>
              <a:t>im Folgenden: </a:t>
            </a:r>
            <a:r>
              <a:rPr lang="de-DE" sz="1200" dirty="0" smtClean="0">
                <a:latin typeface="Arial" panose="020B0604020202020204" pitchFamily="34" charset="0"/>
                <a:cs typeface="Arial" panose="020B0604020202020204" pitchFamily="34" charset="0"/>
              </a:rPr>
              <a:t>Bevollmächtigte/Vertrauensperson) </a:t>
            </a:r>
            <a:r>
              <a:rPr lang="de-DE" sz="1200" dirty="0">
                <a:latin typeface="Arial" panose="020B0604020202020204" pitchFamily="34" charset="0"/>
                <a:cs typeface="Arial" panose="020B0604020202020204" pitchFamily="34" charset="0"/>
              </a:rPr>
              <a:t>als ihrer Vertrauensperson die Vollmacht</a:t>
            </a:r>
            <a:r>
              <a:rPr lang="de-DE" sz="1200" dirty="0" smtClean="0">
                <a:latin typeface="Arial" panose="020B0604020202020204" pitchFamily="34" charset="0"/>
                <a:cs typeface="Arial" panose="020B0604020202020204" pitchFamily="34" charset="0"/>
              </a:rPr>
              <a:t>, "</a:t>
            </a:r>
            <a:r>
              <a:rPr lang="de-DE" sz="1200" dirty="0">
                <a:latin typeface="Arial" panose="020B0604020202020204" pitchFamily="34" charset="0"/>
                <a:cs typeface="Arial" panose="020B0604020202020204" pitchFamily="34" charset="0"/>
              </a:rPr>
              <a:t>an meiner Stelle mit der behandelnden Ärztin (...) alle erforderlichen Entscheidungen abzusprechen. Die Vertrauensperson soll meinen Willen im Sinne dieser Patientenverfügung einbringen und in meinem Namen Einwendungen vortragen, die die Ärztin </a:t>
            </a:r>
            <a:r>
              <a:rPr lang="de-DE" sz="1200" dirty="0" smtClean="0">
                <a:latin typeface="Arial" panose="020B0604020202020204" pitchFamily="34" charset="0"/>
                <a:cs typeface="Arial" panose="020B0604020202020204" pitchFamily="34" charset="0"/>
              </a:rPr>
              <a:t>(...) berücksichtigen </a:t>
            </a:r>
            <a:r>
              <a:rPr lang="de-DE" sz="1200" dirty="0">
                <a:latin typeface="Arial" panose="020B0604020202020204" pitchFamily="34" charset="0"/>
                <a:cs typeface="Arial" panose="020B0604020202020204" pitchFamily="34" charset="0"/>
              </a:rPr>
              <a:t>soll."</a:t>
            </a:r>
          </a:p>
          <a:p>
            <a:pPr marL="0" indent="0">
              <a:spcBef>
                <a:spcPts val="200"/>
              </a:spcBef>
              <a:buNone/>
            </a:pPr>
            <a:r>
              <a:rPr lang="de-DE" sz="1200" dirty="0" smtClean="0">
                <a:latin typeface="Arial" panose="020B0604020202020204" pitchFamily="34" charset="0"/>
                <a:cs typeface="Arial" panose="020B0604020202020204" pitchFamily="34" charset="0"/>
              </a:rPr>
              <a:t>Patientenverfügung </a:t>
            </a:r>
            <a:r>
              <a:rPr lang="de-DE" sz="1200" dirty="0">
                <a:latin typeface="Arial" panose="020B0604020202020204" pitchFamily="34" charset="0"/>
                <a:cs typeface="Arial" panose="020B0604020202020204" pitchFamily="34" charset="0"/>
              </a:rPr>
              <a:t>und Vollmacht erneuerte die Betroffene am 18. November 2011 wortlautidentisch. Darüber hinaus erteilten die Betroffene und ihr Ehemann sich mit notarieller Urkunde vom 26. Februar 2003 gegenseitige Generalvollmacht und setzten als Ersatzbevollmächtigte an erster Stelle die Bevollmächtigte und an zweiter Stelle </a:t>
            </a:r>
            <a:r>
              <a:rPr lang="de-DE" sz="1200" dirty="0" smtClean="0">
                <a:latin typeface="Arial" panose="020B0604020202020204" pitchFamily="34" charset="0"/>
                <a:cs typeface="Arial" panose="020B0604020202020204" pitchFamily="34" charset="0"/>
              </a:rPr>
              <a:t>an weitere Tochter ein. In </a:t>
            </a:r>
            <a:r>
              <a:rPr lang="de-DE" sz="1200" dirty="0">
                <a:latin typeface="Arial" panose="020B0604020202020204" pitchFamily="34" charset="0"/>
                <a:cs typeface="Arial" panose="020B0604020202020204" pitchFamily="34" charset="0"/>
              </a:rPr>
              <a:t>der Vollmachtsurkunde heißt es unter anderem:</a:t>
            </a:r>
          </a:p>
          <a:p>
            <a:pPr marL="0" indent="0">
              <a:spcBef>
                <a:spcPts val="200"/>
              </a:spcBef>
              <a:buNone/>
            </a:pPr>
            <a:r>
              <a:rPr lang="de-DE" sz="1200" i="1" dirty="0">
                <a:latin typeface="Arial" panose="020B0604020202020204" pitchFamily="34" charset="0"/>
                <a:cs typeface="Arial" panose="020B0604020202020204" pitchFamily="34" charset="0"/>
              </a:rPr>
              <a:t>"Die Vollmacht berechtigt auch zur Vertretung in Fragen der medizinischen Versorgung und Behandlung, insbesondere im Sinne von § </a:t>
            </a:r>
            <a:r>
              <a:rPr lang="de-DE" sz="1200" i="1" dirty="0" smtClean="0">
                <a:latin typeface="Arial" panose="020B0604020202020204" pitchFamily="34" charset="0"/>
                <a:cs typeface="Arial" panose="020B0604020202020204" pitchFamily="34" charset="0"/>
              </a:rPr>
              <a:t>1904 BGB. </a:t>
            </a:r>
            <a:r>
              <a:rPr lang="de-DE" sz="1200" i="1" dirty="0">
                <a:latin typeface="Arial" panose="020B0604020202020204" pitchFamily="34" charset="0"/>
                <a:cs typeface="Arial" panose="020B0604020202020204" pitchFamily="34" charset="0"/>
              </a:rPr>
              <a:t>Der Bevollmächtigte kann auch in eine Untersuchung des Gesundheitszustandes, in eine Heilbehandlung oder in die Durchführung eines ärztlichen Eingriffs einwilligen, die Einwilligung hierzu verweigern oder zurücknehmen, Krankenunterlagen einsehen und in deren Herausgabe an Dritte einwilligen. </a:t>
            </a:r>
          </a:p>
          <a:p>
            <a:pPr marL="0" indent="0">
              <a:spcBef>
                <a:spcPts val="200"/>
              </a:spcBef>
              <a:buNone/>
            </a:pPr>
            <a:r>
              <a:rPr lang="de-DE" sz="1200" i="1" dirty="0">
                <a:latin typeface="Arial" panose="020B0604020202020204" pitchFamily="34" charset="0"/>
                <a:cs typeface="Arial" panose="020B0604020202020204" pitchFamily="34" charset="0"/>
              </a:rPr>
              <a:t>(...)</a:t>
            </a:r>
          </a:p>
          <a:p>
            <a:pPr marL="0" indent="0">
              <a:spcBef>
                <a:spcPts val="200"/>
              </a:spcBef>
              <a:buNone/>
            </a:pPr>
            <a:r>
              <a:rPr lang="de-DE" sz="1200" i="1" dirty="0">
                <a:latin typeface="Arial" panose="020B0604020202020204" pitchFamily="34" charset="0"/>
                <a:cs typeface="Arial" panose="020B0604020202020204" pitchFamily="34" charset="0"/>
              </a:rPr>
              <a:t>Die Vollmacht enthält die Befugnis, über den Abbruch lebensverlängernder Maßnahmen zu entscheiden. Wir wurden darüber belehrt, dass solche Entscheidungen unter bestimmten engen Voraussetzungen in Betracht kommen. Im Falle einer zum Tode führenden Erkrankung legen wir keinen Wert auf lebensverlängernde Maßnahmen, wenn feststeht, dass eine Besserung des Zustandes nicht erwartet werden kann. Die Vollmachtgeber wünschen eine angemessene und insbesondere schmerzlindernde Behandlung, nicht jedoch die künstliche Lebensverlängerung durch Gerätschaften. Die Schmerzlinderung hat nach Vorstellung der Vollmachtgeber Vorrang vor denkbarer Lebensverkürzung, welche bei der Gabe wirksamer Medikamente nicht ausgeschlossen werden kann."</a:t>
            </a:r>
          </a:p>
          <a:p>
            <a:pPr algn="just">
              <a:spcBef>
                <a:spcPts val="200"/>
              </a:spcBef>
              <a:buFont typeface="Wingdings" pitchFamily="2" charset="2"/>
              <a:buChar char="Ø"/>
              <a:defRPr/>
            </a:pPr>
            <a:endParaRPr lang="de-DE" sz="1200" dirty="0">
              <a:latin typeface="Arial" panose="020B0604020202020204" pitchFamily="34" charset="0"/>
              <a:cs typeface="Arial" panose="020B0604020202020204" pitchFamily="34" charset="0"/>
            </a:endParaRPr>
          </a:p>
          <a:p>
            <a:pPr marL="0" indent="0" eaLnBrk="1" fontAlgn="auto" hangingPunct="1">
              <a:spcBef>
                <a:spcPts val="200"/>
              </a:spcBef>
              <a:buFont typeface="Symbol" pitchFamily="18" charset="2"/>
              <a:buNone/>
              <a:defRPr/>
            </a:pPr>
            <a:endParaRPr lang="de-DE" sz="12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8508301"/>
      </p:ext>
    </p:extLst>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56895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BGH-Entscheidung vom 6.7.2016 – Sachverhalt (3)</a:t>
            </a:r>
          </a:p>
          <a:p>
            <a:pPr marL="0" indent="0">
              <a:spcBef>
                <a:spcPts val="200"/>
              </a:spcBef>
              <a:buNone/>
            </a:pPr>
            <a:r>
              <a:rPr lang="de-DE" sz="1200" b="1" dirty="0" smtClean="0">
                <a:latin typeface="Arial" panose="020B0604020202020204" pitchFamily="34" charset="0"/>
                <a:cs typeface="Arial" panose="020B0604020202020204" pitchFamily="34" charset="0"/>
              </a:rPr>
              <a:t>Die </a:t>
            </a:r>
            <a:r>
              <a:rPr lang="de-DE" sz="1200" b="1" dirty="0">
                <a:latin typeface="Arial" panose="020B0604020202020204" pitchFamily="34" charset="0"/>
                <a:cs typeface="Arial" panose="020B0604020202020204" pitchFamily="34" charset="0"/>
              </a:rPr>
              <a:t>Bevollmächtigte und die die Betroffene behandelnde Hausärztin sind übereinstimmend der Auffassung, dass der Abbruch der künstlichen Ernährung </a:t>
            </a:r>
            <a:r>
              <a:rPr lang="de-DE" sz="1200" b="1" u="sng" dirty="0">
                <a:latin typeface="Arial" panose="020B0604020202020204" pitchFamily="34" charset="0"/>
                <a:cs typeface="Arial" panose="020B0604020202020204" pitchFamily="34" charset="0"/>
              </a:rPr>
              <a:t>nicht</a:t>
            </a:r>
            <a:r>
              <a:rPr lang="de-DE" sz="1200" b="1" dirty="0">
                <a:latin typeface="Arial" panose="020B0604020202020204" pitchFamily="34" charset="0"/>
                <a:cs typeface="Arial" panose="020B0604020202020204" pitchFamily="34" charset="0"/>
              </a:rPr>
              <a:t> dem in der Patientenverfügung geäußerten Willen der Betroffenen entspricht. Demgegenüber vertreten die beiden anderen </a:t>
            </a:r>
            <a:r>
              <a:rPr lang="de-DE" sz="1200" b="1" dirty="0" smtClean="0">
                <a:latin typeface="Arial" panose="020B0604020202020204" pitchFamily="34" charset="0"/>
                <a:cs typeface="Arial" panose="020B0604020202020204" pitchFamily="34" charset="0"/>
              </a:rPr>
              <a:t>Töchter die </a:t>
            </a:r>
            <a:r>
              <a:rPr lang="de-DE" sz="1200" b="1" dirty="0">
                <a:latin typeface="Arial" panose="020B0604020202020204" pitchFamily="34" charset="0"/>
                <a:cs typeface="Arial" panose="020B0604020202020204" pitchFamily="34" charset="0"/>
              </a:rPr>
              <a:t>gegenteilige Meinung.</a:t>
            </a:r>
          </a:p>
          <a:p>
            <a:pPr marL="0" indent="0">
              <a:spcBef>
                <a:spcPts val="200"/>
              </a:spcBef>
              <a:buNone/>
            </a:pPr>
            <a:r>
              <a:rPr lang="de-DE" sz="1200" dirty="0" smtClean="0">
                <a:latin typeface="Arial" panose="020B0604020202020204" pitchFamily="34" charset="0"/>
                <a:cs typeface="Arial" panose="020B0604020202020204" pitchFamily="34" charset="0"/>
              </a:rPr>
              <a:t>Diese haben </a:t>
            </a:r>
            <a:r>
              <a:rPr lang="de-DE" sz="1200" dirty="0">
                <a:latin typeface="Arial" panose="020B0604020202020204" pitchFamily="34" charset="0"/>
                <a:cs typeface="Arial" panose="020B0604020202020204" pitchFamily="34" charset="0"/>
              </a:rPr>
              <a:t>daher im März 2015 beim Betreuungsgericht die Anträge "auf Umsetzung der Patientenverfügung und auf Befolgung des Patientenwillens" sowie "auf Entzug des Betreuungsrechtes" der Bevollmächtigten </a:t>
            </a:r>
            <a:r>
              <a:rPr lang="de-DE" sz="1200" dirty="0" smtClean="0">
                <a:latin typeface="Arial" panose="020B0604020202020204" pitchFamily="34" charset="0"/>
                <a:cs typeface="Arial" panose="020B0604020202020204" pitchFamily="34" charset="0"/>
              </a:rPr>
              <a:t>gestellt.</a:t>
            </a:r>
          </a:p>
          <a:p>
            <a:pPr marL="0" indent="0">
              <a:spcBef>
                <a:spcPts val="200"/>
              </a:spcBef>
              <a:buNone/>
            </a:pPr>
            <a:r>
              <a:rPr lang="de-DE" sz="1200" b="1" dirty="0" smtClean="0">
                <a:latin typeface="Arial" panose="020B0604020202020204" pitchFamily="34" charset="0"/>
                <a:cs typeface="Arial" panose="020B0604020202020204" pitchFamily="34" charset="0"/>
              </a:rPr>
              <a:t>Das </a:t>
            </a:r>
            <a:r>
              <a:rPr lang="de-DE" sz="1200" b="1" dirty="0">
                <a:latin typeface="Arial" panose="020B0604020202020204" pitchFamily="34" charset="0"/>
                <a:cs typeface="Arial" panose="020B0604020202020204" pitchFamily="34" charset="0"/>
              </a:rPr>
              <a:t>Amtsgericht hat dies als Antrag auf Anordnung einer Kontrollbetreuung ausgelegt und diesen zurückgewiesen. </a:t>
            </a:r>
            <a:endParaRPr lang="de-DE" sz="1200" b="1" dirty="0" smtClean="0">
              <a:latin typeface="Arial" panose="020B0604020202020204" pitchFamily="34" charset="0"/>
              <a:cs typeface="Arial" panose="020B0604020202020204" pitchFamily="34" charset="0"/>
            </a:endParaRPr>
          </a:p>
          <a:p>
            <a:pPr marL="0" indent="0">
              <a:spcBef>
                <a:spcPts val="200"/>
              </a:spcBef>
              <a:buNone/>
            </a:pPr>
            <a:r>
              <a:rPr lang="de-DE" sz="1200" dirty="0" smtClean="0">
                <a:latin typeface="Arial" panose="020B0604020202020204" pitchFamily="34" charset="0"/>
                <a:cs typeface="Arial" panose="020B0604020202020204" pitchFamily="34" charset="0"/>
              </a:rPr>
              <a:t>Auf </a:t>
            </a:r>
            <a:r>
              <a:rPr lang="de-DE" sz="1200" dirty="0">
                <a:latin typeface="Arial" panose="020B0604020202020204" pitchFamily="34" charset="0"/>
                <a:cs typeface="Arial" panose="020B0604020202020204" pitchFamily="34" charset="0"/>
              </a:rPr>
              <a:t>die Beschwerde </a:t>
            </a:r>
            <a:r>
              <a:rPr lang="de-DE" sz="1200" dirty="0" smtClean="0">
                <a:latin typeface="Arial" panose="020B0604020202020204" pitchFamily="34" charset="0"/>
                <a:cs typeface="Arial" panose="020B0604020202020204" pitchFamily="34" charset="0"/>
              </a:rPr>
              <a:t>hat </a:t>
            </a:r>
            <a:r>
              <a:rPr lang="de-DE" sz="1200" dirty="0">
                <a:latin typeface="Arial" panose="020B0604020202020204" pitchFamily="34" charset="0"/>
                <a:cs typeface="Arial" panose="020B0604020202020204" pitchFamily="34" charset="0"/>
              </a:rPr>
              <a:t>das Landgericht den amtsgerichtlichen Beschluss aufgehoben und </a:t>
            </a:r>
            <a:r>
              <a:rPr lang="de-DE" sz="1200" dirty="0" smtClean="0">
                <a:latin typeface="Arial" panose="020B0604020202020204" pitchFamily="34" charset="0"/>
                <a:cs typeface="Arial" panose="020B0604020202020204" pitchFamily="34" charset="0"/>
              </a:rPr>
              <a:t>eine der Töchter, die di Patientenverfügung durchsetzen möchten, "</a:t>
            </a:r>
            <a:r>
              <a:rPr lang="de-DE" sz="1200" dirty="0">
                <a:latin typeface="Arial" panose="020B0604020202020204" pitchFamily="34" charset="0"/>
                <a:cs typeface="Arial" panose="020B0604020202020204" pitchFamily="34" charset="0"/>
              </a:rPr>
              <a:t>zur Betreuerin mit dem Aufgabenkreis des Widerrufs der von der Betroffenen (...) erteilten Vollmachten, allerdings nur für den Bereich der Gesundheitsfürsorge, bestellt</a:t>
            </a:r>
            <a:r>
              <a:rPr lang="de-DE" sz="1200" dirty="0" smtClean="0">
                <a:latin typeface="Arial" panose="020B0604020202020204" pitchFamily="34" charset="0"/>
                <a:cs typeface="Arial" panose="020B0604020202020204" pitchFamily="34" charset="0"/>
              </a:rPr>
              <a:t>.„</a:t>
            </a:r>
          </a:p>
          <a:p>
            <a:pPr marL="0" indent="0">
              <a:spcBef>
                <a:spcPts val="200"/>
              </a:spcBef>
              <a:buNone/>
            </a:pPr>
            <a:r>
              <a:rPr lang="de-DE" sz="1200" dirty="0" smtClean="0">
                <a:latin typeface="Arial" panose="020B0604020202020204" pitchFamily="34" charset="0"/>
                <a:cs typeface="Arial" panose="020B0604020202020204" pitchFamily="34" charset="0"/>
              </a:rPr>
              <a:t>Hiergegen </a:t>
            </a:r>
            <a:r>
              <a:rPr lang="de-DE" sz="1200" dirty="0">
                <a:latin typeface="Arial" panose="020B0604020202020204" pitchFamily="34" charset="0"/>
                <a:cs typeface="Arial" panose="020B0604020202020204" pitchFamily="34" charset="0"/>
              </a:rPr>
              <a:t>wendet sich die Bevollmächtigte mit ihrer Rechtsbeschwerde, mit der sie die Wiederherstellung der erstinstanzlichen Entscheidung erstrebt</a:t>
            </a:r>
            <a:r>
              <a:rPr lang="de-DE" sz="1200" dirty="0" smtClean="0">
                <a:latin typeface="Arial" panose="020B0604020202020204" pitchFamily="34" charset="0"/>
                <a:cs typeface="Arial" panose="020B0604020202020204" pitchFamily="34" charset="0"/>
              </a:rPr>
              <a:t>.</a:t>
            </a:r>
          </a:p>
          <a:p>
            <a:pPr marL="0" indent="0" eaLnBrk="1" fontAlgn="auto" hangingPunct="1">
              <a:spcBef>
                <a:spcPts val="200"/>
              </a:spcBef>
              <a:buFont typeface="Symbol" pitchFamily="18" charset="2"/>
              <a:buNone/>
              <a:defRPr/>
            </a:pPr>
            <a:r>
              <a:rPr lang="de-DE" sz="1200" b="1" dirty="0" smtClean="0">
                <a:latin typeface="Arial" pitchFamily="34" charset="0"/>
                <a:cs typeface="Arial" pitchFamily="34" charset="0"/>
              </a:rPr>
              <a:t>Der Bundesgerichtshof hat die Entscheidung des Landgerichts aufgehoben und die Sache zur erneuten Entscheidung an das Landgericht zurückverwiesen.</a:t>
            </a:r>
            <a:endParaRPr lang="de-DE" sz="12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2515802"/>
      </p:ext>
    </p:extLst>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568952" cy="4392488"/>
          </a:xfrm>
          <a:prstGeom prst="rect">
            <a:avLst/>
          </a:prstGeom>
        </p:spPr>
        <p:txBody>
          <a:bodyPr rtlCol="0">
            <a:noAutofit/>
          </a:bodyPr>
          <a:lstStyle/>
          <a:p>
            <a:pPr marL="0" indent="0" eaLnBrk="1" fontAlgn="auto" hangingPunct="1">
              <a:spcBef>
                <a:spcPts val="600"/>
              </a:spcBef>
              <a:spcAft>
                <a:spcPts val="600"/>
              </a:spcAft>
              <a:buFont typeface="Symbol" pitchFamily="18" charset="2"/>
              <a:buNone/>
              <a:defRPr/>
            </a:pPr>
            <a:r>
              <a:rPr lang="de-DE" sz="1800" b="1" dirty="0" smtClean="0">
                <a:latin typeface="Arial" pitchFamily="34" charset="0"/>
                <a:cs typeface="Arial" pitchFamily="34" charset="0"/>
              </a:rPr>
              <a:t>BGH-Entscheidung vom 6.7.2016 (Auszug, Leitsätze des BGH)</a:t>
            </a:r>
          </a:p>
          <a:p>
            <a:pPr marL="354013" indent="-354013">
              <a:spcBef>
                <a:spcPts val="200"/>
              </a:spcBef>
              <a:buAutoNum type="arabicPeriod"/>
            </a:pPr>
            <a:r>
              <a:rPr lang="de-DE" sz="1200" dirty="0" smtClean="0">
                <a:latin typeface="Arial" panose="020B0604020202020204" pitchFamily="34" charset="0"/>
                <a:cs typeface="Arial" panose="020B0604020202020204" pitchFamily="34" charset="0"/>
              </a:rPr>
              <a:t>Einem </a:t>
            </a:r>
            <a:r>
              <a:rPr lang="de-DE" sz="1200" dirty="0">
                <a:latin typeface="Arial" panose="020B0604020202020204" pitchFamily="34" charset="0"/>
                <a:cs typeface="Arial" panose="020B0604020202020204" pitchFamily="34" charset="0"/>
              </a:rPr>
              <a:t>für einen Betroffenen bestehenden Betreuungsbedarf wird im Zusammenhang mit der Entscheidung zur Durchführung von lebensverlängernden Maßnahmen </a:t>
            </a:r>
            <a:r>
              <a:rPr lang="de-DE" sz="1200" dirty="0" smtClean="0">
                <a:latin typeface="Arial" panose="020B0604020202020204" pitchFamily="34" charset="0"/>
                <a:cs typeface="Arial" panose="020B0604020202020204" pitchFamily="34" charset="0"/>
              </a:rPr>
              <a:t>durch </a:t>
            </a:r>
            <a:r>
              <a:rPr lang="de-DE" sz="1200" dirty="0">
                <a:latin typeface="Arial" panose="020B0604020202020204" pitchFamily="34" charset="0"/>
                <a:cs typeface="Arial" panose="020B0604020202020204" pitchFamily="34" charset="0"/>
              </a:rPr>
              <a:t>eine Bevollmächtigung erst dann nicht ausreichend Genüge getan, wenn offenkundig ist, dass der Bevollmächtigte sich mit seiner Entscheidung über den Willen des Betroffenen hinwegsetzen würde. </a:t>
            </a:r>
            <a:endParaRPr lang="de-DE" sz="1200" dirty="0" smtClean="0">
              <a:latin typeface="Arial" panose="020B0604020202020204" pitchFamily="34" charset="0"/>
              <a:cs typeface="Arial" panose="020B0604020202020204" pitchFamily="34" charset="0"/>
            </a:endParaRPr>
          </a:p>
          <a:p>
            <a:pPr marL="354013" indent="-354013">
              <a:spcBef>
                <a:spcPts val="200"/>
              </a:spcBef>
              <a:buAutoNum type="arabicPeriod"/>
            </a:pPr>
            <a:r>
              <a:rPr lang="de-DE" sz="1200" dirty="0" smtClean="0">
                <a:latin typeface="Arial" panose="020B0604020202020204" pitchFamily="34" charset="0"/>
                <a:cs typeface="Arial" panose="020B0604020202020204" pitchFamily="34" charset="0"/>
              </a:rPr>
              <a:t>Die </a:t>
            </a:r>
            <a:r>
              <a:rPr lang="de-DE" sz="1200" dirty="0">
                <a:latin typeface="Arial" panose="020B0604020202020204" pitchFamily="34" charset="0"/>
                <a:cs typeface="Arial" panose="020B0604020202020204" pitchFamily="34" charset="0"/>
              </a:rPr>
              <a:t>schriftliche Äußerung, "keine lebenserhaltenden Maßnahmen" zu wünschen, enthält für sich genommen nicht die für eine bindende Patientenverfügung notwendige konkrete Behandlungsentscheidung des Betroffenen. Die insoweit erforderliche Konkretisierung kann aber gegebenenfalls durch die Benennung bestimmter ärztlicher Maßnahmen oder die Bezugnahme auf ausreichend spezifizierte Krankheiten oder Behandlungssituationen erfolgen. </a:t>
            </a:r>
          </a:p>
          <a:p>
            <a:pPr marL="354013" indent="-354013">
              <a:spcBef>
                <a:spcPts val="200"/>
              </a:spcBef>
              <a:buAutoNum type="arabicPeriod"/>
            </a:pPr>
            <a:r>
              <a:rPr lang="de-DE" sz="1200" dirty="0" smtClean="0">
                <a:latin typeface="Arial" panose="020B0604020202020204" pitchFamily="34" charset="0"/>
                <a:cs typeface="Arial" panose="020B0604020202020204" pitchFamily="34" charset="0"/>
              </a:rPr>
              <a:t>Unmittelbare </a:t>
            </a:r>
            <a:r>
              <a:rPr lang="de-DE" sz="1200" dirty="0">
                <a:latin typeface="Arial" panose="020B0604020202020204" pitchFamily="34" charset="0"/>
                <a:cs typeface="Arial" panose="020B0604020202020204" pitchFamily="34" charset="0"/>
              </a:rPr>
              <a:t>Bindungswirkung entfaltet eine Patientenverfügung </a:t>
            </a:r>
            <a:r>
              <a:rPr lang="de-DE" sz="1200" dirty="0" smtClean="0">
                <a:latin typeface="Arial" panose="020B0604020202020204" pitchFamily="34" charset="0"/>
                <a:cs typeface="Arial" panose="020B0604020202020204" pitchFamily="34" charset="0"/>
              </a:rPr>
              <a:t>nur </a:t>
            </a:r>
            <a:r>
              <a:rPr lang="de-DE" sz="1200" dirty="0">
                <a:latin typeface="Arial" panose="020B0604020202020204" pitchFamily="34" charset="0"/>
                <a:cs typeface="Arial" panose="020B0604020202020204" pitchFamily="34" charset="0"/>
              </a:rPr>
              <a:t>dann, wenn sie konkrete Entscheidungen des Betroffenen über die Einwilligung oder Nichteinwilligung in bestimmte, noch nicht unmittelbar bevorstehende ärztliche Maßnahmen beinhaltet. Da die Anforderungen an die Bestimmtheit einer Patientenverfügung indes nicht überspannt werden dürfen und nicht maßgeblich ist, dass der Betroffene seine eigene Biografie als Patient vorausahnt und die zukünftigen Fortschritte in der Medizin vorwegnehmend berücksichtigt, kann nur vorausgesetzt werden, dass der Betroffene umschreibend festlegt, was er in einer bestimmten Lebens- und Behandlungssituation will oder </a:t>
            </a:r>
            <a:r>
              <a:rPr lang="de-DE" sz="1200" dirty="0" smtClean="0">
                <a:latin typeface="Arial" panose="020B0604020202020204" pitchFamily="34" charset="0"/>
                <a:cs typeface="Arial" panose="020B0604020202020204" pitchFamily="34" charset="0"/>
              </a:rPr>
              <a:t>ablehnt.</a:t>
            </a:r>
          </a:p>
          <a:p>
            <a:pPr marL="354013" indent="-354013">
              <a:spcBef>
                <a:spcPts val="200"/>
              </a:spcBef>
              <a:buAutoNum type="arabicPeriod"/>
            </a:pPr>
            <a:r>
              <a:rPr lang="de-DE" sz="1200" dirty="0" smtClean="0">
                <a:latin typeface="Arial" panose="020B0604020202020204" pitchFamily="34" charset="0"/>
                <a:cs typeface="Arial" panose="020B0604020202020204" pitchFamily="34" charset="0"/>
              </a:rPr>
              <a:t>Ein </a:t>
            </a:r>
            <a:r>
              <a:rPr lang="de-DE" sz="1200" dirty="0">
                <a:latin typeface="Arial" panose="020B0604020202020204" pitchFamily="34" charset="0"/>
                <a:cs typeface="Arial" panose="020B0604020202020204" pitchFamily="34" charset="0"/>
              </a:rPr>
              <a:t>Kontrollbetreuer </a:t>
            </a:r>
            <a:r>
              <a:rPr lang="de-DE" sz="1200" dirty="0" smtClean="0">
                <a:latin typeface="Arial" panose="020B0604020202020204" pitchFamily="34" charset="0"/>
                <a:cs typeface="Arial" panose="020B0604020202020204" pitchFamily="34" charset="0"/>
              </a:rPr>
              <a:t>darf </a:t>
            </a:r>
            <a:r>
              <a:rPr lang="de-DE" sz="1200" dirty="0">
                <a:latin typeface="Arial" panose="020B0604020202020204" pitchFamily="34" charset="0"/>
                <a:cs typeface="Arial" panose="020B0604020202020204" pitchFamily="34" charset="0"/>
              </a:rPr>
              <a:t>erst dann bestellt werden, wenn offenkundig ist, dass der Bevollmächtigte sich mit seiner Entscheidung über den Willen des Betroffenen hinwegsetzen würde. </a:t>
            </a:r>
            <a:endParaRPr lang="de-DE" sz="1200" dirty="0" smtClean="0">
              <a:latin typeface="Arial" panose="020B0604020202020204" pitchFamily="34" charset="0"/>
              <a:cs typeface="Arial" panose="020B0604020202020204" pitchFamily="34" charset="0"/>
            </a:endParaRPr>
          </a:p>
          <a:p>
            <a:pPr marL="354013" indent="-354013">
              <a:spcBef>
                <a:spcPts val="200"/>
              </a:spcBef>
              <a:buAutoNum type="arabicPeriod"/>
            </a:pPr>
            <a:r>
              <a:rPr lang="de-DE" sz="1200" dirty="0" smtClean="0">
                <a:latin typeface="Arial" panose="020B0604020202020204" pitchFamily="34" charset="0"/>
                <a:cs typeface="Arial" panose="020B0604020202020204" pitchFamily="34" charset="0"/>
              </a:rPr>
              <a:t>Der Vorsorgebevollmächtigte </a:t>
            </a:r>
            <a:r>
              <a:rPr lang="de-DE" sz="1200" dirty="0">
                <a:latin typeface="Arial" panose="020B0604020202020204" pitchFamily="34" charset="0"/>
                <a:cs typeface="Arial" panose="020B0604020202020204" pitchFamily="34" charset="0"/>
              </a:rPr>
              <a:t>hat </a:t>
            </a:r>
            <a:r>
              <a:rPr lang="de-DE" sz="1200" dirty="0" smtClean="0">
                <a:latin typeface="Arial" panose="020B0604020202020204" pitchFamily="34" charset="0"/>
                <a:cs typeface="Arial" panose="020B0604020202020204" pitchFamily="34" charset="0"/>
              </a:rPr>
              <a:t>dem </a:t>
            </a:r>
            <a:r>
              <a:rPr lang="de-DE" sz="1200" dirty="0">
                <a:latin typeface="Arial" panose="020B0604020202020204" pitchFamily="34" charset="0"/>
                <a:cs typeface="Arial" panose="020B0604020202020204" pitchFamily="34" charset="0"/>
              </a:rPr>
              <a:t>Willen des Betroffenen im Falle einer wirksamen Patientenverfügung </a:t>
            </a:r>
            <a:r>
              <a:rPr lang="de-DE" sz="1200" dirty="0" smtClean="0">
                <a:latin typeface="Arial" panose="020B0604020202020204" pitchFamily="34" charset="0"/>
                <a:cs typeface="Arial" panose="020B0604020202020204" pitchFamily="34" charset="0"/>
              </a:rPr>
              <a:t>Ausdruck </a:t>
            </a:r>
            <a:r>
              <a:rPr lang="de-DE" sz="1200" dirty="0">
                <a:latin typeface="Arial" panose="020B0604020202020204" pitchFamily="34" charset="0"/>
                <a:cs typeface="Arial" panose="020B0604020202020204" pitchFamily="34" charset="0"/>
              </a:rPr>
              <a:t>und Geltung zu verschaffen, andernfalls die Behandlungswünsche oder den mutmaßlichen Willen des Betroffenen </a:t>
            </a:r>
            <a:r>
              <a:rPr lang="de-DE" sz="1200" dirty="0" smtClean="0">
                <a:latin typeface="Arial" panose="020B0604020202020204" pitchFamily="34" charset="0"/>
                <a:cs typeface="Arial" panose="020B0604020202020204" pitchFamily="34" charset="0"/>
              </a:rPr>
              <a:t>festzustellen. </a:t>
            </a:r>
            <a:r>
              <a:rPr lang="de-DE" sz="1200" dirty="0">
                <a:latin typeface="Arial" panose="020B0604020202020204" pitchFamily="34" charset="0"/>
                <a:cs typeface="Arial" panose="020B0604020202020204" pitchFamily="34" charset="0"/>
              </a:rPr>
              <a:t>Lässt sich ein mutmaßlicher Wille auch nach Ausschöpfung aller verfügbaren Erkenntnisquellen nicht feststellen, gebietet es das hohe Rechtsgut auf Leben, entsprechend dem Wohl des Betroffenen zu entscheiden und dabei dem Schutz seines Lebens Vorrang einzuräumen</a:t>
            </a:r>
            <a:r>
              <a:rPr lang="de-DE" sz="1200" dirty="0" smtClean="0">
                <a:latin typeface="Arial" panose="020B0604020202020204" pitchFamily="34" charset="0"/>
                <a:cs typeface="Arial" panose="020B0604020202020204" pitchFamily="34" charset="0"/>
              </a:rPr>
              <a:t>.</a:t>
            </a:r>
          </a:p>
          <a:p>
            <a:endParaRPr lang="de-DE" sz="1200" dirty="0">
              <a:latin typeface="Arial" panose="020B0604020202020204" pitchFamily="34" charset="0"/>
              <a:cs typeface="Arial" panose="020B0604020202020204" pitchFamily="34" charset="0"/>
            </a:endParaRPr>
          </a:p>
          <a:p>
            <a:endParaRPr lang="de-DE" sz="1200" dirty="0" smtClean="0"/>
          </a:p>
          <a:p>
            <a:pPr algn="just">
              <a:spcBef>
                <a:spcPts val="200"/>
              </a:spcBef>
              <a:buFont typeface="Wingdings" pitchFamily="2" charset="2"/>
              <a:buChar char="Ø"/>
              <a:defRPr/>
            </a:pPr>
            <a:endParaRPr lang="de-DE" sz="1200" dirty="0">
              <a:latin typeface="Arial" panose="020B0604020202020204" pitchFamily="34" charset="0"/>
              <a:cs typeface="Arial" panose="020B0604020202020204" pitchFamily="34" charset="0"/>
            </a:endParaRPr>
          </a:p>
          <a:p>
            <a:pPr marL="0" indent="0" eaLnBrk="1" fontAlgn="auto" hangingPunct="1">
              <a:spcBef>
                <a:spcPts val="200"/>
              </a:spcBef>
              <a:buFont typeface="Symbol" pitchFamily="18" charset="2"/>
              <a:buNone/>
              <a:defRPr/>
            </a:pPr>
            <a:endParaRPr lang="de-DE" sz="12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0213004"/>
      </p:ext>
    </p:extLst>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Autofit/>
          </a:bodyPr>
          <a:lstStyle/>
          <a:p>
            <a:pPr marL="0" indent="0">
              <a:spcBef>
                <a:spcPts val="600"/>
              </a:spcBef>
              <a:spcAft>
                <a:spcPts val="600"/>
              </a:spcAft>
              <a:buNone/>
              <a:defRPr/>
            </a:pPr>
            <a:r>
              <a:rPr lang="de-DE" sz="1800" b="1" dirty="0" smtClean="0">
                <a:latin typeface="Arial" pitchFamily="34" charset="0"/>
                <a:cs typeface="Arial" pitchFamily="34" charset="0"/>
              </a:rPr>
              <a:t>Welche </a:t>
            </a:r>
            <a:r>
              <a:rPr lang="de-DE" sz="1800" b="1" dirty="0">
                <a:latin typeface="Arial" pitchFamily="34" charset="0"/>
                <a:cs typeface="Arial" pitchFamily="34" charset="0"/>
              </a:rPr>
              <a:t>Form sollte die Patientenverfügung haben? </a:t>
            </a:r>
          </a:p>
          <a:p>
            <a:pPr>
              <a:spcBef>
                <a:spcPts val="600"/>
              </a:spcBef>
              <a:spcAft>
                <a:spcPts val="600"/>
              </a:spcAft>
              <a:buFont typeface="Wingdings" pitchFamily="2" charset="2"/>
              <a:buChar char="Ø"/>
              <a:defRPr/>
            </a:pPr>
            <a:r>
              <a:rPr lang="de-DE" sz="1800" dirty="0" smtClean="0">
                <a:latin typeface="Arial" pitchFamily="34" charset="0"/>
                <a:cs typeface="Arial" pitchFamily="34" charset="0"/>
              </a:rPr>
              <a:t>Eine </a:t>
            </a:r>
            <a:r>
              <a:rPr lang="de-DE" sz="1800" dirty="0">
                <a:latin typeface="Arial" pitchFamily="34" charset="0"/>
                <a:cs typeface="Arial" pitchFamily="34" charset="0"/>
              </a:rPr>
              <a:t>gedruckte Form, die eigenhändig unterzeichnet wird, reicht </a:t>
            </a:r>
            <a:r>
              <a:rPr lang="de-DE" sz="1800" dirty="0" smtClean="0">
                <a:latin typeface="Arial" pitchFamily="34" charset="0"/>
                <a:cs typeface="Arial" pitchFamily="34" charset="0"/>
              </a:rPr>
              <a:t>grundsätzlich </a:t>
            </a:r>
            <a:r>
              <a:rPr lang="de-DE" sz="1800" dirty="0">
                <a:latin typeface="Arial" pitchFamily="34" charset="0"/>
                <a:cs typeface="Arial" pitchFamily="34" charset="0"/>
              </a:rPr>
              <a:t>aus. </a:t>
            </a:r>
          </a:p>
          <a:p>
            <a:pPr>
              <a:spcBef>
                <a:spcPts val="600"/>
              </a:spcBef>
              <a:spcAft>
                <a:spcPts val="600"/>
              </a:spcAft>
              <a:buFont typeface="Wingdings" pitchFamily="2" charset="2"/>
              <a:buChar char="Ø"/>
              <a:defRPr/>
            </a:pPr>
            <a:r>
              <a:rPr lang="de-DE" sz="1800" dirty="0">
                <a:latin typeface="Arial" pitchFamily="34" charset="0"/>
                <a:cs typeface="Arial" pitchFamily="34" charset="0"/>
              </a:rPr>
              <a:t>Empfehlenswert ist </a:t>
            </a:r>
            <a:r>
              <a:rPr lang="de-DE" sz="1800" dirty="0" smtClean="0">
                <a:latin typeface="Arial" pitchFamily="34" charset="0"/>
                <a:cs typeface="Arial" pitchFamily="34" charset="0"/>
              </a:rPr>
              <a:t>allerdings die </a:t>
            </a:r>
            <a:r>
              <a:rPr lang="de-DE" sz="1800" b="1" dirty="0" smtClean="0">
                <a:latin typeface="Arial" pitchFamily="34" charset="0"/>
                <a:cs typeface="Arial" pitchFamily="34" charset="0"/>
              </a:rPr>
              <a:t>notarielle Form </a:t>
            </a:r>
            <a:r>
              <a:rPr lang="de-DE" sz="1800" dirty="0" smtClean="0">
                <a:latin typeface="Arial" pitchFamily="34" charset="0"/>
                <a:cs typeface="Arial" pitchFamily="34" charset="0"/>
              </a:rPr>
              <a:t>wg.:</a:t>
            </a:r>
          </a:p>
          <a:p>
            <a:pPr marL="723900" indent="-368300" algn="just">
              <a:spcBef>
                <a:spcPts val="600"/>
              </a:spcBef>
              <a:spcAft>
                <a:spcPts val="600"/>
              </a:spcAft>
              <a:buFont typeface="Wingdings" panose="05000000000000000000" pitchFamily="2" charset="2"/>
              <a:buChar char="§"/>
            </a:pPr>
            <a:r>
              <a:rPr lang="de-DE" sz="1800" dirty="0">
                <a:latin typeface="Arial" pitchFamily="34" charset="0"/>
                <a:cs typeface="Arial" pitchFamily="34" charset="0"/>
                <a:sym typeface="Wingdings" pitchFamily="2" charset="2"/>
              </a:rPr>
              <a:t>Schutz vor übereilten und </a:t>
            </a:r>
            <a:r>
              <a:rPr lang="de-DE" sz="1800" dirty="0" smtClean="0">
                <a:latin typeface="Arial" pitchFamily="34" charset="0"/>
                <a:cs typeface="Arial" pitchFamily="34" charset="0"/>
                <a:sym typeface="Wingdings" pitchFamily="2" charset="2"/>
              </a:rPr>
              <a:t>unüberlegten Festlegungen</a:t>
            </a:r>
            <a:endParaRPr lang="de-DE" sz="1800" dirty="0">
              <a:latin typeface="Arial" pitchFamily="34" charset="0"/>
              <a:cs typeface="Arial" pitchFamily="34" charset="0"/>
              <a:sym typeface="Wingdings" pitchFamily="2" charset="2"/>
            </a:endParaRPr>
          </a:p>
          <a:p>
            <a:pPr marL="723900" indent="-368300" algn="just">
              <a:spcBef>
                <a:spcPts val="600"/>
              </a:spcBef>
              <a:spcAft>
                <a:spcPts val="600"/>
              </a:spcAft>
              <a:buFont typeface="Wingdings" panose="05000000000000000000" pitchFamily="2" charset="2"/>
              <a:buChar char="§"/>
            </a:pPr>
            <a:r>
              <a:rPr lang="de-DE" sz="1800" dirty="0" smtClean="0">
                <a:latin typeface="Arial" pitchFamily="34" charset="0"/>
                <a:cs typeface="Arial" pitchFamily="34" charset="0"/>
                <a:sym typeface="Wingdings" pitchFamily="2" charset="2"/>
              </a:rPr>
              <a:t>Ausreichende Klarstellung </a:t>
            </a:r>
            <a:r>
              <a:rPr lang="de-DE" sz="1800" dirty="0">
                <a:latin typeface="Arial" pitchFamily="34" charset="0"/>
                <a:cs typeface="Arial" pitchFamily="34" charset="0"/>
                <a:sym typeface="Wingdings" pitchFamily="2" charset="2"/>
              </a:rPr>
              <a:t>eigener </a:t>
            </a:r>
            <a:r>
              <a:rPr lang="de-DE" sz="1800" dirty="0" smtClean="0">
                <a:latin typeface="Arial" pitchFamily="34" charset="0"/>
                <a:cs typeface="Arial" pitchFamily="34" charset="0"/>
                <a:sym typeface="Wingdings" pitchFamily="2" charset="2"/>
              </a:rPr>
              <a:t>Wünsche</a:t>
            </a:r>
          </a:p>
          <a:p>
            <a:pPr>
              <a:lnSpc>
                <a:spcPct val="110000"/>
              </a:lnSpc>
              <a:spcBef>
                <a:spcPts val="600"/>
              </a:spcBef>
              <a:spcAft>
                <a:spcPts val="600"/>
              </a:spcAft>
              <a:buFont typeface="Wingdings" pitchFamily="2" charset="2"/>
              <a:buChar char="Ø"/>
              <a:defRPr/>
            </a:pPr>
            <a:r>
              <a:rPr lang="de-DE" sz="1800" dirty="0">
                <a:latin typeface="Arial" pitchFamily="34" charset="0"/>
                <a:cs typeface="Arial" pitchFamily="34" charset="0"/>
              </a:rPr>
              <a:t>Zur </a:t>
            </a:r>
            <a:r>
              <a:rPr lang="de-DE" sz="1800" b="1" dirty="0">
                <a:latin typeface="Arial" pitchFamily="34" charset="0"/>
                <a:cs typeface="Arial" pitchFamily="34" charset="0"/>
              </a:rPr>
              <a:t>Durchsetzung einer Patientenverfügung </a:t>
            </a:r>
            <a:r>
              <a:rPr lang="de-DE" sz="1800" dirty="0">
                <a:latin typeface="Arial" pitchFamily="34" charset="0"/>
                <a:cs typeface="Arial" pitchFamily="34" charset="0"/>
              </a:rPr>
              <a:t>Bevollmächtigung eines Dritten notwendig? </a:t>
            </a:r>
          </a:p>
          <a:p>
            <a:pPr marL="627063" indent="-271463">
              <a:lnSpc>
                <a:spcPct val="110000"/>
              </a:lnSpc>
              <a:spcBef>
                <a:spcPts val="600"/>
              </a:spcBef>
              <a:spcAft>
                <a:spcPts val="600"/>
              </a:spcAft>
              <a:buFont typeface="Wingdings" pitchFamily="2" charset="2"/>
              <a:buChar char="§"/>
              <a:defRPr/>
            </a:pPr>
            <a:r>
              <a:rPr lang="de-DE" sz="1800" dirty="0">
                <a:latin typeface="Arial" pitchFamily="34" charset="0"/>
                <a:cs typeface="Arial" pitchFamily="34" charset="0"/>
              </a:rPr>
              <a:t>Bevollmächtigung eines Dritten jedenfalls zu empfehlen, zumindest in Form einer der Vorsorgevollmacht bzw. der Betreuungsverfügung.</a:t>
            </a:r>
          </a:p>
          <a:p>
            <a:pPr marL="627063" indent="-271463">
              <a:lnSpc>
                <a:spcPct val="110000"/>
              </a:lnSpc>
              <a:spcBef>
                <a:spcPts val="600"/>
              </a:spcBef>
              <a:spcAft>
                <a:spcPts val="600"/>
              </a:spcAft>
              <a:buFont typeface="Wingdings" pitchFamily="2" charset="2"/>
              <a:buChar char="§"/>
              <a:defRPr/>
            </a:pPr>
            <a:r>
              <a:rPr lang="de-DE" sz="1800" dirty="0">
                <a:latin typeface="Arial" pitchFamily="34" charset="0"/>
                <a:cs typeface="Arial" pitchFamily="34" charset="0"/>
                <a:sym typeface="Wingdings" pitchFamily="2" charset="2"/>
              </a:rPr>
              <a:t>Bei Fehlen anderer Vorkehrungen wird ein </a:t>
            </a:r>
            <a:r>
              <a:rPr lang="de-DE" sz="1800" u="sng" dirty="0">
                <a:latin typeface="Arial" pitchFamily="34" charset="0"/>
                <a:cs typeface="Arial" pitchFamily="34" charset="0"/>
                <a:sym typeface="Wingdings" pitchFamily="2" charset="2"/>
              </a:rPr>
              <a:t>Betreuer</a:t>
            </a:r>
            <a:r>
              <a:rPr lang="de-DE" sz="1800" dirty="0">
                <a:latin typeface="Arial" pitchFamily="34" charset="0"/>
                <a:cs typeface="Arial" pitchFamily="34" charset="0"/>
                <a:sym typeface="Wingdings" pitchFamily="2" charset="2"/>
              </a:rPr>
              <a:t> durch das Gericht bestellt</a:t>
            </a:r>
            <a:r>
              <a:rPr lang="de-DE" sz="2000" dirty="0">
                <a:latin typeface="Arial" pitchFamily="34" charset="0"/>
                <a:cs typeface="Arial" pitchFamily="34" charset="0"/>
                <a:sym typeface="Wingdings" pitchFamily="2" charset="2"/>
              </a:rPr>
              <a:t>.</a:t>
            </a:r>
          </a:p>
          <a:p>
            <a:pPr marL="723900" indent="-368300" algn="just">
              <a:spcBef>
                <a:spcPts val="600"/>
              </a:spcBef>
              <a:spcAft>
                <a:spcPts val="600"/>
              </a:spcAft>
              <a:buFont typeface="Wingdings" panose="05000000000000000000" pitchFamily="2" charset="2"/>
              <a:buChar char="§"/>
            </a:pPr>
            <a:endParaRPr lang="de-DE" sz="1800" dirty="0">
              <a:latin typeface="Arial" pitchFamily="34" charset="0"/>
              <a:cs typeface="Arial" pitchFamily="34" charset="0"/>
            </a:endParaRPr>
          </a:p>
          <a:p>
            <a:pPr>
              <a:buFont typeface="Wingdings" pitchFamily="2" charset="2"/>
              <a:buChar char="Ø"/>
              <a:defRPr/>
            </a:pPr>
            <a:endParaRPr lang="de-DE" sz="1800" dirty="0">
              <a:latin typeface="Arial" pitchFamily="34" charset="0"/>
              <a:cs typeface="Arial" pitchFamily="34" charset="0"/>
            </a:endParaRPr>
          </a:p>
          <a:p>
            <a:pPr algn="just">
              <a:spcBef>
                <a:spcPts val="600"/>
              </a:spcBef>
              <a:buFont typeface="Wingdings" pitchFamily="2" charset="2"/>
              <a:buChar char="Ø"/>
              <a:defRPr/>
            </a:pPr>
            <a:endParaRPr lang="de-DE" sz="1800" dirty="0">
              <a:latin typeface="Arial" pitchFamily="34" charset="0"/>
              <a:cs typeface="Arial" pitchFamily="34" charset="0"/>
            </a:endParaRPr>
          </a:p>
          <a:p>
            <a:pPr marL="0" indent="0" eaLnBrk="1" fontAlgn="auto" hangingPunct="1">
              <a:spcBef>
                <a:spcPts val="0"/>
              </a:spcBef>
              <a:buFont typeface="Symbol" pitchFamily="18" charset="2"/>
              <a:buNone/>
              <a:defRPr/>
            </a:pPr>
            <a:endParaRPr lang="de-DE" sz="1800" b="1" dirty="0">
              <a:latin typeface="Arial" pitchFamily="34" charset="0"/>
              <a:cs typeface="Arial" pitchFamily="34" charset="0"/>
            </a:endParaRP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8667311"/>
      </p:ext>
    </p:extLst>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484784"/>
            <a:ext cx="8208912" cy="4392488"/>
          </a:xfrm>
          <a:prstGeom prst="rect">
            <a:avLst/>
          </a:prstGeom>
        </p:spPr>
        <p:txBody>
          <a:bodyPr rtlCol="0">
            <a:noAutofit/>
          </a:bodyPr>
          <a:lstStyle/>
          <a:p>
            <a:pPr marL="0" indent="0" eaLnBrk="1" fontAlgn="auto" hangingPunct="1">
              <a:spcBef>
                <a:spcPts val="600"/>
              </a:spcBef>
              <a:buFont typeface="Symbol" pitchFamily="18" charset="2"/>
              <a:buNone/>
              <a:defRPr/>
            </a:pPr>
            <a:r>
              <a:rPr lang="de-DE" sz="1800" b="1" dirty="0" smtClean="0">
                <a:latin typeface="Arial" pitchFamily="34" charset="0"/>
                <a:cs typeface="Arial" pitchFamily="34" charset="0"/>
              </a:rPr>
              <a:t>Widerruf</a:t>
            </a:r>
          </a:p>
          <a:p>
            <a:pPr marL="0" indent="0" eaLnBrk="1" fontAlgn="auto" hangingPunct="1">
              <a:spcBef>
                <a:spcPts val="0"/>
              </a:spcBef>
              <a:buFont typeface="Symbol" pitchFamily="18" charset="2"/>
              <a:buNone/>
              <a:defRPr/>
            </a:pPr>
            <a:endParaRPr lang="de-DE" sz="1800" b="1" dirty="0">
              <a:latin typeface="Arial" pitchFamily="34" charset="0"/>
              <a:cs typeface="Arial" pitchFamily="34" charset="0"/>
            </a:endParaRPr>
          </a:p>
          <a:p>
            <a:pPr marL="0" indent="0" algn="ctr">
              <a:buNone/>
              <a:defRPr/>
            </a:pPr>
            <a:r>
              <a:rPr lang="de-DE" sz="1800" b="1" dirty="0">
                <a:latin typeface="Arial" pitchFamily="34" charset="0"/>
                <a:cs typeface="Arial" pitchFamily="34" charset="0"/>
              </a:rPr>
              <a:t>Was passiert, wenn der Patient die Verfügung nicht mehr will? </a:t>
            </a:r>
          </a:p>
          <a:p>
            <a:pPr marL="0" indent="0" algn="ctr">
              <a:buNone/>
              <a:defRPr/>
            </a:pPr>
            <a:endParaRPr lang="de-DE" sz="1800" dirty="0">
              <a:latin typeface="Arial" pitchFamily="34" charset="0"/>
              <a:cs typeface="Arial" pitchFamily="34" charset="0"/>
            </a:endParaRPr>
          </a:p>
          <a:p>
            <a:pPr algn="ctr">
              <a:buFont typeface="Wingdings" pitchFamily="2" charset="2"/>
              <a:buChar char="Ø"/>
              <a:defRPr/>
            </a:pPr>
            <a:r>
              <a:rPr lang="de-DE" sz="1800" dirty="0">
                <a:latin typeface="Arial" pitchFamily="34" charset="0"/>
                <a:cs typeface="Arial" pitchFamily="34" charset="0"/>
              </a:rPr>
              <a:t>Eine Patientenverfügung ist </a:t>
            </a:r>
            <a:r>
              <a:rPr lang="de-DE" sz="1800" b="1" dirty="0">
                <a:latin typeface="Arial" pitchFamily="34" charset="0"/>
                <a:cs typeface="Arial" pitchFamily="34" charset="0"/>
              </a:rPr>
              <a:t>jederzeit frei </a:t>
            </a:r>
            <a:r>
              <a:rPr lang="de-DE" sz="1600" b="1" dirty="0">
                <a:latin typeface="Arial" pitchFamily="34" charset="0"/>
                <a:cs typeface="Arial" pitchFamily="34" charset="0"/>
              </a:rPr>
              <a:t>widerrufbar</a:t>
            </a:r>
            <a:r>
              <a:rPr lang="de-DE" sz="1600" dirty="0">
                <a:latin typeface="Arial" pitchFamily="34" charset="0"/>
                <a:cs typeface="Arial" pitchFamily="34" charset="0"/>
              </a:rPr>
              <a:t>.</a:t>
            </a:r>
          </a:p>
        </p:txBody>
      </p:sp>
      <p:sp>
        <p:nvSpPr>
          <p:cNvPr id="5" name="Titel 1"/>
          <p:cNvSpPr txBox="1">
            <a:spLocks/>
          </p:cNvSpPr>
          <p:nvPr/>
        </p:nvSpPr>
        <p:spPr>
          <a:xfrm>
            <a:off x="2963776" y="116633"/>
            <a:ext cx="6180224" cy="1080120"/>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3. Patientenverfügung</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6747105"/>
      </p:ext>
    </p:extLst>
  </p:cSld>
  <p:clrMapOvr>
    <a:masterClrMapping/>
  </p:clrMapOvr>
  <p:transition spd="slow">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p:cNvSpPr>
            <a:spLocks noGrp="1"/>
          </p:cNvSpPr>
          <p:nvPr>
            <p:ph type="ctrTitle"/>
          </p:nvPr>
        </p:nvSpPr>
        <p:spPr>
          <a:xfrm>
            <a:off x="1453096" y="1958975"/>
            <a:ext cx="7439384" cy="1037977"/>
          </a:xfrm>
        </p:spPr>
        <p:txBody>
          <a:bodyPr/>
          <a:lstStyle/>
          <a:p>
            <a:pPr eaLnBrk="1" hangingPunct="1"/>
            <a:r>
              <a:rPr lang="de-DE" sz="4800" dirty="0" smtClean="0"/>
              <a:t>IV. Beratungsmöglichkeiten</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285643"/>
      </p:ext>
    </p:extLst>
  </p:cSld>
  <p:clrMapOvr>
    <a:masterClrMapping/>
  </p:clrMapOvr>
  <p:transition spd="slow">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899592" y="1700808"/>
            <a:ext cx="7408862" cy="2880320"/>
          </a:xfrm>
          <a:prstGeom prst="rect">
            <a:avLst/>
          </a:prstGeom>
        </p:spPr>
        <p:txBody>
          <a:bodyPr rtlCol="0">
            <a:normAutofit fontScale="92500" lnSpcReduction="20000"/>
          </a:bodyPr>
          <a:lstStyle/>
          <a:p>
            <a:pPr eaLnBrk="1" fontAlgn="auto" hangingPunct="1">
              <a:spcAft>
                <a:spcPts val="0"/>
              </a:spcAft>
              <a:buFont typeface="Wingdings" panose="05000000000000000000" pitchFamily="2" charset="2"/>
              <a:buChar char="Ø"/>
              <a:tabLst>
                <a:tab pos="536575" algn="l"/>
              </a:tabLst>
              <a:defRPr/>
            </a:pPr>
            <a:r>
              <a:rPr lang="de-DE" dirty="0" smtClean="0">
                <a:latin typeface="Arial" pitchFamily="34" charset="0"/>
                <a:cs typeface="Arial" pitchFamily="34" charset="0"/>
                <a:sym typeface="Wingdings" pitchFamily="2" charset="2"/>
              </a:rPr>
              <a:t>Beratung bei Ärzten (Hausarzt)</a:t>
            </a:r>
          </a:p>
          <a:p>
            <a:pPr eaLnBrk="1" fontAlgn="auto" hangingPunct="1">
              <a:spcAft>
                <a:spcPts val="0"/>
              </a:spcAft>
              <a:buFont typeface="Wingdings" panose="05000000000000000000" pitchFamily="2" charset="2"/>
              <a:buChar char="Ø"/>
              <a:tabLst>
                <a:tab pos="536575" algn="l"/>
              </a:tabLst>
              <a:defRPr/>
            </a:pPr>
            <a:r>
              <a:rPr lang="de-DE" dirty="0" smtClean="0">
                <a:latin typeface="Arial" pitchFamily="34" charset="0"/>
                <a:cs typeface="Arial" pitchFamily="34" charset="0"/>
                <a:sym typeface="Wingdings" pitchFamily="2" charset="2"/>
              </a:rPr>
              <a:t>Beratung bei Rechtsanwälten / Notaren</a:t>
            </a:r>
          </a:p>
          <a:p>
            <a:pPr eaLnBrk="1" fontAlgn="auto" hangingPunct="1">
              <a:spcAft>
                <a:spcPts val="0"/>
              </a:spcAft>
              <a:buFont typeface="Wingdings" panose="05000000000000000000" pitchFamily="2" charset="2"/>
              <a:buChar char="Ø"/>
              <a:tabLst>
                <a:tab pos="536575" algn="l"/>
              </a:tabLst>
              <a:defRPr/>
            </a:pPr>
            <a:r>
              <a:rPr lang="de-DE" dirty="0" smtClean="0">
                <a:latin typeface="Arial" pitchFamily="34" charset="0"/>
                <a:cs typeface="Arial" pitchFamily="34" charset="0"/>
                <a:sym typeface="Wingdings" pitchFamily="2" charset="2"/>
              </a:rPr>
              <a:t>Weitere Informationen mit Broschüren des Bundesjustizministeriums auf </a:t>
            </a:r>
            <a:r>
              <a:rPr lang="de-DE" dirty="0" smtClean="0">
                <a:latin typeface="Arial" pitchFamily="34" charset="0"/>
                <a:cs typeface="Arial" pitchFamily="34" charset="0"/>
                <a:sym typeface="Wingdings" pitchFamily="2" charset="2"/>
                <a:hlinkClick r:id="rId2"/>
              </a:rPr>
              <a:t>www.bmj.de</a:t>
            </a:r>
            <a:r>
              <a:rPr lang="de-DE" dirty="0" smtClean="0">
                <a:latin typeface="Arial" pitchFamily="34" charset="0"/>
                <a:cs typeface="Arial" pitchFamily="34" charset="0"/>
                <a:sym typeface="Wingdings" pitchFamily="2" charset="2"/>
              </a:rPr>
              <a:t> unter „</a:t>
            </a:r>
            <a:r>
              <a:rPr lang="de-DE" dirty="0" err="1" smtClean="0">
                <a:latin typeface="Arial" pitchFamily="34" charset="0"/>
                <a:cs typeface="Arial" pitchFamily="34" charset="0"/>
                <a:sym typeface="Wingdings" pitchFamily="2" charset="2"/>
              </a:rPr>
              <a:t>service</a:t>
            </a:r>
            <a:r>
              <a:rPr lang="de-DE" dirty="0" smtClean="0">
                <a:latin typeface="Arial" pitchFamily="34" charset="0"/>
                <a:cs typeface="Arial" pitchFamily="34" charset="0"/>
                <a:sym typeface="Wingdings" pitchFamily="2" charset="2"/>
              </a:rPr>
              <a:t>“</a:t>
            </a:r>
          </a:p>
          <a:p>
            <a:pPr eaLnBrk="1" fontAlgn="auto" hangingPunct="1">
              <a:spcAft>
                <a:spcPts val="0"/>
              </a:spcAft>
              <a:buFont typeface="Wingdings" panose="05000000000000000000" pitchFamily="2" charset="2"/>
              <a:buChar char="Ø"/>
              <a:tabLst>
                <a:tab pos="536575" algn="l"/>
              </a:tabLst>
              <a:defRPr/>
            </a:pPr>
            <a:endParaRPr lang="de-DE" dirty="0" smtClean="0">
              <a:latin typeface="Arial" pitchFamily="34" charset="0"/>
              <a:cs typeface="Arial" pitchFamily="34" charset="0"/>
              <a:sym typeface="Wingdings" pitchFamily="2" charset="2"/>
            </a:endParaRPr>
          </a:p>
          <a:p>
            <a:pPr eaLnBrk="1" fontAlgn="auto" hangingPunct="1">
              <a:spcAft>
                <a:spcPts val="0"/>
              </a:spcAft>
              <a:buFont typeface="Wingdings" panose="05000000000000000000" pitchFamily="2" charset="2"/>
              <a:buChar char="Ø"/>
              <a:tabLst>
                <a:tab pos="536575" algn="l"/>
              </a:tabLst>
              <a:defRPr/>
            </a:pPr>
            <a:r>
              <a:rPr lang="de-DE" b="1" dirty="0" smtClean="0">
                <a:latin typeface="Arial" pitchFamily="34" charset="0"/>
                <a:cs typeface="Arial" pitchFamily="34" charset="0"/>
                <a:sym typeface="Wingdings" pitchFamily="2" charset="2"/>
              </a:rPr>
              <a:t>Wann? So früh wie möglich!</a:t>
            </a:r>
          </a:p>
        </p:txBody>
      </p:sp>
      <p:sp>
        <p:nvSpPr>
          <p:cNvPr id="5" name="Titel 1"/>
          <p:cNvSpPr txBox="1">
            <a:spLocks/>
          </p:cNvSpPr>
          <p:nvPr/>
        </p:nvSpPr>
        <p:spPr>
          <a:xfrm>
            <a:off x="1885144" y="116632"/>
            <a:ext cx="7439384" cy="1037977"/>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t>IV. Beratungsmöglichkeiten</a:t>
            </a:r>
          </a:p>
        </p:txBody>
      </p:sp>
      <p:pic>
        <p:nvPicPr>
          <p:cNvPr id="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2316567"/>
      </p:ext>
    </p:extLst>
  </p:cSld>
  <p:clrMapOvr>
    <a:masterClrMapping/>
  </p:clrMapOvr>
  <p:transition spd="slow">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7"/>
          <p:cNvPicPr>
            <a:picLocks noChangeAspect="1"/>
          </p:cNvPicPr>
          <p:nvPr/>
        </p:nvPicPr>
        <p:blipFill rotWithShape="1">
          <a:blip r:embed="rId2" cstate="email">
            <a:duotone>
              <a:prstClr val="black"/>
              <a:schemeClr val="accent6">
                <a:tint val="45000"/>
                <a:satMod val="400000"/>
              </a:schemeClr>
            </a:duotone>
            <a:extLst>
              <a:ext uri="{28A0092B-C50C-407E-A947-70E740481C1C}">
                <a14:useLocalDpi xmlns:a14="http://schemas.microsoft.com/office/drawing/2010/main"/>
              </a:ext>
            </a:extLst>
          </a:blip>
          <a:srcRect/>
          <a:stretch/>
        </p:blipFill>
        <p:spPr>
          <a:xfrm rot="5400000">
            <a:off x="4031941" y="-4059324"/>
            <a:ext cx="1080119" cy="9144000"/>
          </a:xfrm>
          <a:prstGeom prst="rect">
            <a:avLst/>
          </a:prstGeom>
          <a:noFill/>
          <a:ln>
            <a:noFill/>
          </a:ln>
        </p:spPr>
      </p:pic>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63888" y="-171400"/>
            <a:ext cx="5341220" cy="20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descr="C:\Users\k.wengert\AppData\Local\Microsoft\Windows\Temporary Internet Files\Content.IE5\VIQZW7MC\MC900297161[1].wmf"/>
          <p:cNvPicPr>
            <a:picLocks noChangeAspect="1" noChangeArrowheads="1"/>
          </p:cNvPicPr>
          <p:nvPr/>
        </p:nvPicPr>
        <p:blipFill>
          <a:blip r:embed="rId4" cstate="email">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7544" y="1846313"/>
            <a:ext cx="4248472" cy="3417312"/>
          </a:xfrm>
          <a:prstGeom prst="rect">
            <a:avLst/>
          </a:prstGeom>
          <a:noFill/>
          <a:ln>
            <a:noFill/>
          </a:ln>
          <a:effectLst>
            <a:outerShdw blurRad="38100" sx="54000" sy="54000" algn="ctr" rotWithShape="0">
              <a:srgbClr val="000000">
                <a:alpha val="0"/>
              </a:srgbClr>
            </a:outerShdw>
            <a:reflection endPos="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364088" y="2801561"/>
            <a:ext cx="3541020" cy="2348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7823" y="2934662"/>
            <a:ext cx="47625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955424" y="4394463"/>
            <a:ext cx="1440160" cy="570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7"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64116" y="4106523"/>
            <a:ext cx="819150"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6"/>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4896591" y="3717032"/>
            <a:ext cx="1259585" cy="113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744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el 1"/>
          <p:cNvSpPr>
            <a:spLocks noGrp="1"/>
          </p:cNvSpPr>
          <p:nvPr>
            <p:ph type="title"/>
          </p:nvPr>
        </p:nvSpPr>
        <p:spPr>
          <a:xfrm>
            <a:off x="2555776" y="116632"/>
            <a:ext cx="6696744" cy="1224136"/>
          </a:xfrm>
        </p:spPr>
        <p:txBody>
          <a:bodyPr/>
          <a:lstStyle/>
          <a:p>
            <a:pPr eaLnBrk="1" hangingPunct="1"/>
            <a:r>
              <a:rPr lang="de-DE" sz="4400" dirty="0" smtClean="0">
                <a:cs typeface="Times New Roman" pitchFamily="18" charset="0"/>
              </a:rPr>
              <a:t>I. Situation ohne Vorsorge</a:t>
            </a:r>
            <a:endParaRPr lang="de-DE" sz="4400" dirty="0" smtClean="0"/>
          </a:p>
        </p:txBody>
      </p:sp>
      <p:sp>
        <p:nvSpPr>
          <p:cNvPr id="11266" name="Inhaltsplatzhalter 2"/>
          <p:cNvSpPr>
            <a:spLocks noGrp="1"/>
          </p:cNvSpPr>
          <p:nvPr>
            <p:ph idx="4294967295"/>
          </p:nvPr>
        </p:nvSpPr>
        <p:spPr>
          <a:xfrm>
            <a:off x="827584" y="1628800"/>
            <a:ext cx="7408862" cy="3451225"/>
          </a:xfrm>
          <a:prstGeom prst="rect">
            <a:avLst/>
          </a:prstGeom>
        </p:spPr>
        <p:txBody>
          <a:bodyPr/>
          <a:lstStyle/>
          <a:p>
            <a:pPr marL="0" indent="0" algn="ctr" eaLnBrk="1" hangingPunct="1">
              <a:buFont typeface="Symbol" pitchFamily="18" charset="2"/>
              <a:buNone/>
            </a:pPr>
            <a:r>
              <a:rPr lang="de-DE" sz="2400" b="1" dirty="0" smtClean="0">
                <a:latin typeface="Arial" pitchFamily="34" charset="0"/>
                <a:cs typeface="Arial" pitchFamily="34" charset="0"/>
              </a:rPr>
              <a:t>Wofür muss ich Vorsorge treffen?</a:t>
            </a:r>
          </a:p>
          <a:p>
            <a:pPr algn="just">
              <a:buFont typeface="Wingdings" pitchFamily="2" charset="2"/>
              <a:buChar char="Ø"/>
            </a:pPr>
            <a:r>
              <a:rPr lang="de-DE" sz="2400" dirty="0" smtClean="0">
                <a:latin typeface="Arial" pitchFamily="34" charset="0"/>
                <a:cs typeface="Arial" pitchFamily="34" charset="0"/>
              </a:rPr>
              <a:t>Unfall</a:t>
            </a:r>
          </a:p>
          <a:p>
            <a:pPr algn="just">
              <a:buFont typeface="Wingdings" pitchFamily="2" charset="2"/>
              <a:buChar char="Ø"/>
            </a:pPr>
            <a:r>
              <a:rPr lang="de-DE" sz="2400" dirty="0" smtClean="0">
                <a:latin typeface="Arial" pitchFamily="34" charset="0"/>
                <a:cs typeface="Arial" pitchFamily="34" charset="0"/>
              </a:rPr>
              <a:t>Krankheit</a:t>
            </a:r>
          </a:p>
          <a:p>
            <a:pPr algn="just">
              <a:buFont typeface="Wingdings" pitchFamily="2" charset="2"/>
              <a:buChar char="Ø"/>
            </a:pPr>
            <a:r>
              <a:rPr lang="de-DE" sz="2400" dirty="0" smtClean="0">
                <a:latin typeface="Arial" pitchFamily="34" charset="0"/>
                <a:cs typeface="Arial" pitchFamily="34" charset="0"/>
              </a:rPr>
              <a:t>Alter</a:t>
            </a:r>
          </a:p>
          <a:p>
            <a:pPr marL="0" indent="0" algn="just" eaLnBrk="1" hangingPunct="1">
              <a:buFont typeface="Symbol" pitchFamily="18" charset="2"/>
              <a:buNone/>
            </a:pPr>
            <a:endParaRPr lang="de-DE" sz="1800" dirty="0">
              <a:latin typeface="Arial" pitchFamily="34" charset="0"/>
              <a:cs typeface="Arial" pitchFamily="34" charset="0"/>
            </a:endParaRPr>
          </a:p>
          <a:p>
            <a:pPr marL="0" indent="0" algn="just" eaLnBrk="1" hangingPunct="1">
              <a:spcBef>
                <a:spcPts val="600"/>
              </a:spcBef>
              <a:buFont typeface="Symbol" pitchFamily="18" charset="2"/>
              <a:buNone/>
            </a:pPr>
            <a:r>
              <a:rPr lang="de-DE" sz="2000" dirty="0" smtClean="0">
                <a:latin typeface="Arial" pitchFamily="34" charset="0"/>
                <a:cs typeface="Arial" pitchFamily="34" charset="0"/>
              </a:rPr>
              <a:t>Jeder kann durch </a:t>
            </a:r>
            <a:r>
              <a:rPr lang="de-DE" sz="2000" u="sng" dirty="0" smtClean="0">
                <a:latin typeface="Arial" pitchFamily="34" charset="0"/>
                <a:cs typeface="Arial" pitchFamily="34" charset="0"/>
              </a:rPr>
              <a:t>Unfall</a:t>
            </a:r>
            <a:r>
              <a:rPr lang="de-DE" sz="2000" dirty="0" smtClean="0">
                <a:latin typeface="Arial" pitchFamily="34" charset="0"/>
                <a:cs typeface="Arial" pitchFamily="34" charset="0"/>
              </a:rPr>
              <a:t>, </a:t>
            </a:r>
            <a:r>
              <a:rPr lang="de-DE" sz="2000" u="sng" dirty="0" smtClean="0">
                <a:latin typeface="Arial" pitchFamily="34" charset="0"/>
                <a:cs typeface="Arial" pitchFamily="34" charset="0"/>
              </a:rPr>
              <a:t>Krankheit</a:t>
            </a:r>
            <a:r>
              <a:rPr lang="de-DE" sz="2000" dirty="0" smtClean="0">
                <a:latin typeface="Arial" pitchFamily="34" charset="0"/>
                <a:cs typeface="Arial" pitchFamily="34" charset="0"/>
              </a:rPr>
              <a:t> oder im </a:t>
            </a:r>
            <a:r>
              <a:rPr lang="de-DE" sz="2000" u="sng" dirty="0" smtClean="0">
                <a:latin typeface="Arial" pitchFamily="34" charset="0"/>
                <a:cs typeface="Arial" pitchFamily="34" charset="0"/>
              </a:rPr>
              <a:t>Alter</a:t>
            </a:r>
            <a:r>
              <a:rPr lang="de-DE" sz="2000" dirty="0" smtClean="0">
                <a:latin typeface="Arial" pitchFamily="34" charset="0"/>
                <a:cs typeface="Arial" pitchFamily="34" charset="0"/>
              </a:rPr>
              <a:t> vor der Situation stehen, dass er nicht mehr seinen eigenen Willen ausdrücken bzw. selbst seine Angelegenheiten regeln kann, denn die Erteilung von Vollmachten setzt </a:t>
            </a:r>
            <a:r>
              <a:rPr lang="de-DE" sz="2000" b="1" dirty="0" smtClean="0">
                <a:latin typeface="Arial" pitchFamily="34" charset="0"/>
                <a:cs typeface="Arial" pitchFamily="34" charset="0"/>
              </a:rPr>
              <a:t>Geschäftsfähigkeit</a:t>
            </a:r>
            <a:r>
              <a:rPr lang="de-DE" sz="2000" dirty="0" smtClean="0">
                <a:latin typeface="Arial" pitchFamily="34" charset="0"/>
                <a:cs typeface="Arial" pitchFamily="34" charset="0"/>
              </a:rPr>
              <a:t> voraus!</a:t>
            </a:r>
          </a:p>
          <a:p>
            <a:pPr marL="0" indent="0" eaLnBrk="1" hangingPunct="1">
              <a:buFont typeface="Symbol" pitchFamily="18" charset="2"/>
              <a:buNone/>
            </a:pPr>
            <a:endParaRPr lang="de-DE" dirty="0" smtClean="0"/>
          </a:p>
        </p:txBody>
      </p:sp>
      <p:pic>
        <p:nvPicPr>
          <p:cNvPr id="6"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07703" y="6228216"/>
            <a:ext cx="5345211" cy="63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623731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0168222"/>
      </p:ext>
    </p:extLst>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700808"/>
            <a:ext cx="8568952" cy="3451225"/>
          </a:xfrm>
          <a:prstGeom prst="rect">
            <a:avLst/>
          </a:prstGeom>
        </p:spPr>
        <p:txBody>
          <a:bodyPr rtlCol="0">
            <a:normAutofit fontScale="25000" lnSpcReduction="20000"/>
          </a:bodyPr>
          <a:lstStyle/>
          <a:p>
            <a:pPr marL="265113" indent="-265113" eaLnBrk="1" fontAlgn="auto" hangingPunct="1">
              <a:lnSpc>
                <a:spcPct val="120000"/>
              </a:lnSpc>
              <a:spcBef>
                <a:spcPts val="600"/>
              </a:spcBef>
              <a:spcAft>
                <a:spcPts val="600"/>
              </a:spcAft>
              <a:buFont typeface="Symbol" pitchFamily="18" charset="2"/>
              <a:buNone/>
              <a:defRPr/>
            </a:pPr>
            <a:r>
              <a:rPr lang="de-DE" sz="7200" b="1" dirty="0" smtClean="0">
                <a:latin typeface="Arial" pitchFamily="34" charset="0"/>
                <a:cs typeface="Arial" pitchFamily="34" charset="0"/>
              </a:rPr>
              <a:t>Folgende Fragen sollten Sie sich stellen:</a:t>
            </a:r>
          </a:p>
          <a:p>
            <a:pPr algn="just" eaLnBrk="1" fontAlgn="auto" hangingPunct="1">
              <a:lnSpc>
                <a:spcPct val="120000"/>
              </a:lnSpc>
              <a:spcBef>
                <a:spcPts val="600"/>
              </a:spcBef>
              <a:spcAft>
                <a:spcPts val="600"/>
              </a:spcAft>
              <a:buFont typeface="Wingdings" pitchFamily="2" charset="2"/>
              <a:buChar char="Ø"/>
              <a:defRPr/>
            </a:pPr>
            <a:r>
              <a:rPr lang="de-DE" sz="7200" dirty="0" smtClean="0">
                <a:latin typeface="Arial" pitchFamily="34" charset="0"/>
                <a:cs typeface="Arial" pitchFamily="34" charset="0"/>
              </a:rPr>
              <a:t>Was wird, wenn ich auf Hilfe anderer angewiesen bin?</a:t>
            </a:r>
          </a:p>
          <a:p>
            <a:pPr algn="just" eaLnBrk="1" fontAlgn="auto" hangingPunct="1">
              <a:lnSpc>
                <a:spcPct val="120000"/>
              </a:lnSpc>
              <a:spcBef>
                <a:spcPts val="600"/>
              </a:spcBef>
              <a:spcAft>
                <a:spcPts val="600"/>
              </a:spcAft>
              <a:buFont typeface="Wingdings" pitchFamily="2" charset="2"/>
              <a:buChar char="Ø"/>
              <a:defRPr/>
            </a:pPr>
            <a:r>
              <a:rPr lang="de-DE" sz="7200" dirty="0" smtClean="0">
                <a:latin typeface="Arial" pitchFamily="34" charset="0"/>
                <a:cs typeface="Arial" pitchFamily="34" charset="0"/>
              </a:rPr>
              <a:t>Wer handelt und entscheidet für mich?</a:t>
            </a:r>
          </a:p>
          <a:p>
            <a:pPr algn="just" eaLnBrk="1" fontAlgn="auto" hangingPunct="1">
              <a:lnSpc>
                <a:spcPct val="120000"/>
              </a:lnSpc>
              <a:spcBef>
                <a:spcPts val="600"/>
              </a:spcBef>
              <a:spcAft>
                <a:spcPts val="600"/>
              </a:spcAft>
              <a:buFont typeface="Wingdings" pitchFamily="2" charset="2"/>
              <a:buChar char="Ø"/>
              <a:defRPr/>
            </a:pPr>
            <a:r>
              <a:rPr lang="de-DE" sz="7200" dirty="0" smtClean="0">
                <a:latin typeface="Arial" pitchFamily="34" charset="0"/>
                <a:cs typeface="Arial" pitchFamily="34" charset="0"/>
              </a:rPr>
              <a:t>Wird dann mein Wille auch beachtet?</a:t>
            </a:r>
          </a:p>
          <a:p>
            <a:pPr marL="273050" indent="-273050">
              <a:lnSpc>
                <a:spcPct val="120000"/>
              </a:lnSpc>
              <a:spcBef>
                <a:spcPts val="600"/>
              </a:spcBef>
              <a:spcAft>
                <a:spcPts val="600"/>
              </a:spcAft>
              <a:buNone/>
              <a:defRPr/>
            </a:pPr>
            <a:r>
              <a:rPr lang="de-DE" sz="5600" b="1" dirty="0" smtClean="0">
                <a:latin typeface="Arial" pitchFamily="34" charset="0"/>
                <a:cs typeface="Arial" pitchFamily="34" charset="0"/>
              </a:rPr>
              <a:t>Fragen im Einzelnen</a:t>
            </a:r>
            <a:endParaRPr lang="de-DE" sz="5600" b="1" dirty="0">
              <a:latin typeface="Arial" pitchFamily="34" charset="0"/>
              <a:cs typeface="Arial" pitchFamily="34" charset="0"/>
            </a:endParaRPr>
          </a:p>
          <a:p>
            <a:pPr>
              <a:lnSpc>
                <a:spcPct val="120000"/>
              </a:lnSpc>
              <a:spcBef>
                <a:spcPts val="600"/>
              </a:spcBef>
              <a:buFont typeface="Wingdings" pitchFamily="2" charset="2"/>
              <a:buChar char="Ø"/>
              <a:defRPr/>
            </a:pPr>
            <a:r>
              <a:rPr lang="de-DE" sz="5200" dirty="0" smtClean="0">
                <a:latin typeface="Arial" pitchFamily="34" charset="0"/>
                <a:cs typeface="Arial" pitchFamily="34" charset="0"/>
              </a:rPr>
              <a:t>Wer </a:t>
            </a:r>
            <a:r>
              <a:rPr lang="de-DE" sz="5200" dirty="0">
                <a:latin typeface="Arial" pitchFamily="34" charset="0"/>
                <a:cs typeface="Arial" pitchFamily="34" charset="0"/>
              </a:rPr>
              <a:t>verwaltet mein Vermögen?</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erledigt meine Bankgeschäfte?</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organisiert ambulante Hilfe?</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sucht für mich eine Pflegeeinrichtung?</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kündigt meine Wohnung?</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Wie werde ich ärztlich versorgt?</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entscheidet wie bei Operationen?</a:t>
            </a:r>
          </a:p>
          <a:p>
            <a:pPr>
              <a:lnSpc>
                <a:spcPct val="120000"/>
              </a:lnSpc>
              <a:spcBef>
                <a:spcPts val="600"/>
              </a:spcBef>
              <a:buFont typeface="Wingdings" pitchFamily="2" charset="2"/>
              <a:buChar char="Ø"/>
              <a:defRPr/>
            </a:pPr>
            <a:r>
              <a:rPr lang="de-DE" sz="5200" dirty="0">
                <a:latin typeface="Arial" pitchFamily="34" charset="0"/>
                <a:cs typeface="Arial" pitchFamily="34" charset="0"/>
              </a:rPr>
              <a:t>Wer kümmert sich um meine persönlichen Wünsche und Bedürfnisse</a:t>
            </a:r>
            <a:r>
              <a:rPr lang="de-DE" sz="5200" dirty="0" smtClean="0">
                <a:latin typeface="Arial" pitchFamily="34" charset="0"/>
                <a:cs typeface="Arial" pitchFamily="34" charset="0"/>
              </a:rPr>
              <a:t>?</a:t>
            </a:r>
          </a:p>
          <a:p>
            <a:pPr>
              <a:lnSpc>
                <a:spcPct val="120000"/>
              </a:lnSpc>
              <a:spcBef>
                <a:spcPts val="600"/>
              </a:spcBef>
              <a:buFont typeface="Wingdings" pitchFamily="2" charset="2"/>
              <a:buChar char="Ø"/>
              <a:defRPr/>
            </a:pPr>
            <a:r>
              <a:rPr lang="de-DE" sz="5200" dirty="0" smtClean="0">
                <a:latin typeface="Arial" pitchFamily="34" charset="0"/>
                <a:cs typeface="Arial" pitchFamily="34" charset="0"/>
              </a:rPr>
              <a:t>etc.</a:t>
            </a:r>
          </a:p>
          <a:p>
            <a:pPr marL="0" indent="0">
              <a:lnSpc>
                <a:spcPct val="120000"/>
              </a:lnSpc>
              <a:spcBef>
                <a:spcPts val="600"/>
              </a:spcBef>
              <a:buNone/>
              <a:defRPr/>
            </a:pPr>
            <a:endParaRPr lang="de-DE" sz="5200" dirty="0">
              <a:latin typeface="Arial" pitchFamily="34" charset="0"/>
              <a:cs typeface="Arial" pitchFamily="34" charset="0"/>
            </a:endParaRPr>
          </a:p>
          <a:p>
            <a:pPr algn="just" eaLnBrk="1" fontAlgn="auto" hangingPunct="1">
              <a:spcAft>
                <a:spcPts val="0"/>
              </a:spcAft>
              <a:buFont typeface="Wingdings" pitchFamily="2" charset="2"/>
              <a:buChar char="Ø"/>
              <a:defRPr/>
            </a:pPr>
            <a:endParaRPr lang="de-DE" sz="2000" dirty="0" smtClean="0">
              <a:latin typeface="Arial" pitchFamily="34" charset="0"/>
              <a:cs typeface="Arial" pitchFamily="34" charset="0"/>
            </a:endParaRPr>
          </a:p>
          <a:p>
            <a:pPr marL="274320" indent="-274320" eaLnBrk="1" fontAlgn="auto" hangingPunct="1">
              <a:spcAft>
                <a:spcPts val="0"/>
              </a:spcAft>
              <a:defRPr/>
            </a:pPr>
            <a:endParaRPr lang="de-DE" sz="2000" dirty="0"/>
          </a:p>
        </p:txBody>
      </p:sp>
      <p:sp>
        <p:nvSpPr>
          <p:cNvPr id="5" name="Titel 1"/>
          <p:cNvSpPr txBox="1">
            <a:spLocks/>
          </p:cNvSpPr>
          <p:nvPr/>
        </p:nvSpPr>
        <p:spPr>
          <a:xfrm>
            <a:off x="2555776" y="116632"/>
            <a:ext cx="6696744" cy="1224136"/>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cs typeface="Times New Roman" pitchFamily="18" charset="0"/>
              </a:rPr>
              <a:t>I. Situation ohne Vorsorge</a:t>
            </a:r>
            <a:endParaRPr lang="de-DE" sz="4400" dirty="0" smtClean="0"/>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9676345"/>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23528" y="1700808"/>
            <a:ext cx="8568952" cy="3451225"/>
          </a:xfrm>
          <a:prstGeom prst="rect">
            <a:avLst/>
          </a:prstGeom>
        </p:spPr>
        <p:txBody>
          <a:bodyPr rtlCol="0">
            <a:normAutofit fontScale="32500" lnSpcReduction="20000"/>
          </a:bodyPr>
          <a:lstStyle/>
          <a:p>
            <a:pPr marL="0" indent="0">
              <a:lnSpc>
                <a:spcPct val="120000"/>
              </a:lnSpc>
              <a:spcBef>
                <a:spcPts val="600"/>
              </a:spcBef>
              <a:spcAft>
                <a:spcPts val="600"/>
              </a:spcAft>
              <a:buNone/>
              <a:defRPr/>
            </a:pPr>
            <a:r>
              <a:rPr lang="de-DE" sz="4500" b="1" dirty="0" smtClean="0">
                <a:latin typeface="Arial" pitchFamily="34" charset="0"/>
                <a:cs typeface="Arial" pitchFamily="34" charset="0"/>
              </a:rPr>
              <a:t>Was </a:t>
            </a:r>
            <a:r>
              <a:rPr lang="de-DE" sz="4500" b="1" dirty="0">
                <a:latin typeface="Arial" pitchFamily="34" charset="0"/>
                <a:cs typeface="Arial" pitchFamily="34" charset="0"/>
              </a:rPr>
              <a:t>gibt das Gesetz für diese Fälle vor:</a:t>
            </a:r>
          </a:p>
          <a:p>
            <a:pPr>
              <a:lnSpc>
                <a:spcPct val="120000"/>
              </a:lnSpc>
              <a:spcBef>
                <a:spcPts val="600"/>
              </a:spcBef>
              <a:spcAft>
                <a:spcPts val="600"/>
              </a:spcAft>
              <a:buFont typeface="Wingdings" pitchFamily="2" charset="2"/>
              <a:buChar char="Ø"/>
              <a:defRPr/>
            </a:pPr>
            <a:r>
              <a:rPr lang="de-DE" sz="4500" dirty="0">
                <a:latin typeface="Arial" pitchFamily="34" charset="0"/>
                <a:cs typeface="Arial" pitchFamily="34" charset="0"/>
              </a:rPr>
              <a:t>Ohne Vorsorgevollmacht ist im gerichtlichen Verfahren ein </a:t>
            </a:r>
            <a:r>
              <a:rPr lang="de-DE" sz="4500" b="1" dirty="0">
                <a:latin typeface="Arial" pitchFamily="34" charset="0"/>
                <a:cs typeface="Arial" pitchFamily="34" charset="0"/>
              </a:rPr>
              <a:t>rechtlicher Betreuer </a:t>
            </a:r>
            <a:r>
              <a:rPr lang="de-DE" sz="4500" dirty="0">
                <a:latin typeface="Arial" pitchFamily="34" charset="0"/>
                <a:cs typeface="Arial" pitchFamily="34" charset="0"/>
              </a:rPr>
              <a:t>(§§ 1896 ff BGB)  zu bestellen, eine Person </a:t>
            </a:r>
            <a:r>
              <a:rPr lang="de-DE" sz="4500" b="1" dirty="0">
                <a:latin typeface="Arial" pitchFamily="34" charset="0"/>
                <a:cs typeface="Arial" pitchFamily="34" charset="0"/>
              </a:rPr>
              <a:t>aus dem Familienkreis </a:t>
            </a:r>
            <a:r>
              <a:rPr lang="de-DE" sz="4500" b="1" u="sng" dirty="0">
                <a:latin typeface="Arial" pitchFamily="34" charset="0"/>
                <a:cs typeface="Arial" pitchFamily="34" charset="0"/>
              </a:rPr>
              <a:t>oder</a:t>
            </a:r>
            <a:r>
              <a:rPr lang="de-DE" sz="4500" b="1" dirty="0">
                <a:latin typeface="Arial" pitchFamily="34" charset="0"/>
                <a:cs typeface="Arial" pitchFamily="34" charset="0"/>
              </a:rPr>
              <a:t> ein externer Dritter</a:t>
            </a:r>
            <a:r>
              <a:rPr lang="de-DE" sz="4500" dirty="0">
                <a:latin typeface="Arial" pitchFamily="34" charset="0"/>
                <a:cs typeface="Arial" pitchFamily="34" charset="0"/>
              </a:rPr>
              <a:t>. </a:t>
            </a:r>
            <a:endParaRPr lang="de-DE" sz="4500" dirty="0" smtClean="0">
              <a:latin typeface="Arial" pitchFamily="34" charset="0"/>
              <a:cs typeface="Arial" pitchFamily="34" charset="0"/>
            </a:endParaRPr>
          </a:p>
          <a:p>
            <a:pPr marL="0" indent="0">
              <a:lnSpc>
                <a:spcPct val="120000"/>
              </a:lnSpc>
              <a:spcBef>
                <a:spcPts val="600"/>
              </a:spcBef>
              <a:spcAft>
                <a:spcPts val="600"/>
              </a:spcAft>
              <a:buNone/>
              <a:defRPr/>
            </a:pPr>
            <a:r>
              <a:rPr lang="de-DE" sz="4500" b="1" dirty="0" smtClean="0">
                <a:latin typeface="Arial" pitchFamily="34" charset="0"/>
                <a:cs typeface="Arial" pitchFamily="34" charset="0"/>
              </a:rPr>
              <a:t>Risiken</a:t>
            </a:r>
          </a:p>
          <a:p>
            <a:pPr>
              <a:lnSpc>
                <a:spcPct val="120000"/>
              </a:lnSpc>
              <a:spcBef>
                <a:spcPts val="600"/>
              </a:spcBef>
              <a:spcAft>
                <a:spcPts val="600"/>
              </a:spcAft>
              <a:buFont typeface="Wingdings" pitchFamily="2" charset="2"/>
              <a:buChar char="Ø"/>
              <a:defRPr/>
            </a:pPr>
            <a:r>
              <a:rPr lang="de-DE" sz="4500" dirty="0" smtClean="0">
                <a:latin typeface="Arial" pitchFamily="34" charset="0"/>
                <a:cs typeface="Arial" pitchFamily="34" charset="0"/>
              </a:rPr>
              <a:t>Man kann nicht wissen, wer zum Betreuer bestellt wird.</a:t>
            </a:r>
          </a:p>
          <a:p>
            <a:pPr>
              <a:lnSpc>
                <a:spcPct val="120000"/>
              </a:lnSpc>
              <a:spcBef>
                <a:spcPts val="600"/>
              </a:spcBef>
              <a:spcAft>
                <a:spcPts val="600"/>
              </a:spcAft>
              <a:buFont typeface="Wingdings" pitchFamily="2" charset="2"/>
              <a:buChar char="Ø"/>
              <a:defRPr/>
            </a:pPr>
            <a:r>
              <a:rPr lang="de-DE" sz="4500" dirty="0">
                <a:latin typeface="Arial" pitchFamily="34" charset="0"/>
                <a:cs typeface="Arial" pitchFamily="34" charset="0"/>
              </a:rPr>
              <a:t>Es bestehen </a:t>
            </a:r>
            <a:r>
              <a:rPr lang="de-DE" sz="4500" b="1" dirty="0">
                <a:latin typeface="Arial" pitchFamily="34" charset="0"/>
                <a:cs typeface="Arial" pitchFamily="34" charset="0"/>
              </a:rPr>
              <a:t>Rechenschaftspflichten und Beschränkungen </a:t>
            </a:r>
            <a:r>
              <a:rPr lang="de-DE" sz="4500" dirty="0">
                <a:latin typeface="Arial" pitchFamily="34" charset="0"/>
                <a:cs typeface="Arial" pitchFamily="34" charset="0"/>
              </a:rPr>
              <a:t>gegenüber dem Betreuungsgericht</a:t>
            </a:r>
            <a:r>
              <a:rPr lang="de-DE" sz="4500" dirty="0" smtClean="0">
                <a:latin typeface="Arial" pitchFamily="34" charset="0"/>
                <a:cs typeface="Arial" pitchFamily="34" charset="0"/>
              </a:rPr>
              <a:t>.</a:t>
            </a:r>
          </a:p>
          <a:p>
            <a:pPr>
              <a:lnSpc>
                <a:spcPct val="120000"/>
              </a:lnSpc>
              <a:spcBef>
                <a:spcPts val="600"/>
              </a:spcBef>
              <a:spcAft>
                <a:spcPts val="600"/>
              </a:spcAft>
              <a:buFont typeface="Wingdings" pitchFamily="2" charset="2"/>
              <a:buChar char="Ø"/>
              <a:defRPr/>
            </a:pPr>
            <a:r>
              <a:rPr lang="de-DE" sz="4500" dirty="0" smtClean="0">
                <a:latin typeface="Arial" pitchFamily="34" charset="0"/>
                <a:cs typeface="Arial" pitchFamily="34" charset="0"/>
              </a:rPr>
              <a:t>Für bestimmte Rechtsgeschäfte, insbes. Grundstücksgeschäfte, muss der Betreuer die gerichtliche Genehmigung einholen.</a:t>
            </a:r>
          </a:p>
          <a:p>
            <a:pPr>
              <a:lnSpc>
                <a:spcPct val="120000"/>
              </a:lnSpc>
              <a:spcBef>
                <a:spcPts val="600"/>
              </a:spcBef>
              <a:spcAft>
                <a:spcPts val="600"/>
              </a:spcAft>
              <a:buFont typeface="Wingdings" pitchFamily="2" charset="2"/>
              <a:buChar char="Ø"/>
              <a:defRPr/>
            </a:pPr>
            <a:r>
              <a:rPr lang="de-DE" sz="4500" dirty="0" smtClean="0">
                <a:latin typeface="Arial" pitchFamily="34" charset="0"/>
                <a:cs typeface="Arial" pitchFamily="34" charset="0"/>
              </a:rPr>
              <a:t>Bestimmte Geschäfte, insbes. Schenkungen, sind dem Betreuer untersagt.</a:t>
            </a:r>
            <a:endParaRPr lang="de-DE" sz="4500" dirty="0">
              <a:latin typeface="Arial" pitchFamily="34" charset="0"/>
              <a:cs typeface="Arial" pitchFamily="34" charset="0"/>
            </a:endParaRPr>
          </a:p>
          <a:p>
            <a:pPr>
              <a:spcBef>
                <a:spcPts val="600"/>
              </a:spcBef>
              <a:spcAft>
                <a:spcPts val="600"/>
              </a:spcAft>
              <a:buFont typeface="Wingdings" pitchFamily="2" charset="2"/>
              <a:buChar char="Ø"/>
              <a:defRPr/>
            </a:pPr>
            <a:endParaRPr lang="de-DE" sz="1900" dirty="0">
              <a:latin typeface="Arial" pitchFamily="34" charset="0"/>
              <a:cs typeface="Arial" pitchFamily="34" charset="0"/>
            </a:endParaRPr>
          </a:p>
        </p:txBody>
      </p:sp>
      <p:sp>
        <p:nvSpPr>
          <p:cNvPr id="5" name="Titel 1"/>
          <p:cNvSpPr txBox="1">
            <a:spLocks/>
          </p:cNvSpPr>
          <p:nvPr/>
        </p:nvSpPr>
        <p:spPr>
          <a:xfrm>
            <a:off x="2555776" y="116632"/>
            <a:ext cx="6696744" cy="1224136"/>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cs typeface="Times New Roman" pitchFamily="18" charset="0"/>
              </a:rPr>
              <a:t>I. Situation ohne Vorsorge</a:t>
            </a:r>
            <a:endParaRPr lang="de-DE" sz="4400" dirty="0" smtClean="0"/>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2235322"/>
      </p:ext>
    </p:extLst>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ctrTitle"/>
          </p:nvPr>
        </p:nvSpPr>
        <p:spPr>
          <a:xfrm>
            <a:off x="2590800" y="1772816"/>
            <a:ext cx="6180224" cy="1944216"/>
          </a:xfrm>
        </p:spPr>
        <p:txBody>
          <a:bodyPr/>
          <a:lstStyle/>
          <a:p>
            <a:pPr eaLnBrk="1" hangingPunct="1"/>
            <a:r>
              <a:rPr lang="de-DE" dirty="0" smtClean="0"/>
              <a:t>II. </a:t>
            </a:r>
            <a:br>
              <a:rPr lang="de-DE" dirty="0" smtClean="0"/>
            </a:br>
            <a:r>
              <a:rPr lang="de-DE" dirty="0" smtClean="0"/>
              <a:t>Verbreitete Irrtümer</a:t>
            </a: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367" y="6137553"/>
            <a:ext cx="6182511" cy="67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9405372"/>
      </p:ext>
    </p:extLst>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23528" y="1700808"/>
            <a:ext cx="7992888" cy="4464496"/>
          </a:xfrm>
          <a:prstGeom prst="rect">
            <a:avLst/>
          </a:prstGeom>
        </p:spPr>
        <p:txBody>
          <a:bodyPr rtlCol="0">
            <a:normAutofit fontScale="25000" lnSpcReduction="20000"/>
          </a:bodyPr>
          <a:lstStyle/>
          <a:p>
            <a:pPr marL="0" indent="0" eaLnBrk="1" fontAlgn="auto" hangingPunct="1">
              <a:lnSpc>
                <a:spcPct val="120000"/>
              </a:lnSpc>
              <a:spcBef>
                <a:spcPts val="600"/>
              </a:spcBef>
              <a:buFont typeface="Symbol" pitchFamily="18" charset="2"/>
              <a:buNone/>
              <a:defRPr/>
            </a:pPr>
            <a:r>
              <a:rPr lang="de-DE" sz="7200" b="1" dirty="0" smtClean="0">
                <a:latin typeface="Arial" pitchFamily="34" charset="0"/>
                <a:cs typeface="Arial" pitchFamily="34" charset="0"/>
              </a:rPr>
              <a:t>Ehegatten </a:t>
            </a:r>
            <a:r>
              <a:rPr lang="de-DE" sz="7200" dirty="0" smtClean="0">
                <a:latin typeface="Arial" pitchFamily="34" charset="0"/>
                <a:cs typeface="Arial" pitchFamily="34" charset="0"/>
              </a:rPr>
              <a:t>oder </a:t>
            </a:r>
            <a:r>
              <a:rPr lang="de-DE" sz="7200" b="1" dirty="0" smtClean="0">
                <a:latin typeface="Arial" pitchFamily="34" charset="0"/>
                <a:cs typeface="Arial" pitchFamily="34" charset="0"/>
              </a:rPr>
              <a:t>Kinder</a:t>
            </a:r>
            <a:r>
              <a:rPr lang="de-DE" sz="7200" dirty="0" smtClean="0">
                <a:latin typeface="Arial" pitchFamily="34" charset="0"/>
                <a:cs typeface="Arial" pitchFamily="34" charset="0"/>
              </a:rPr>
              <a:t> sind </a:t>
            </a:r>
            <a:r>
              <a:rPr lang="de-DE" sz="7200" dirty="0" err="1" smtClean="0">
                <a:latin typeface="Arial" pitchFamily="34" charset="0"/>
                <a:cs typeface="Arial" pitchFamily="34" charset="0"/>
              </a:rPr>
              <a:t>grds</a:t>
            </a:r>
            <a:r>
              <a:rPr lang="de-DE" sz="7200" dirty="0" smtClean="0">
                <a:latin typeface="Arial" pitchFamily="34" charset="0"/>
                <a:cs typeface="Arial" pitchFamily="34" charset="0"/>
              </a:rPr>
              <a:t>. </a:t>
            </a:r>
            <a:r>
              <a:rPr lang="de-DE" sz="7200" u="sng" dirty="0" smtClean="0">
                <a:latin typeface="Arial" pitchFamily="34" charset="0"/>
                <a:cs typeface="Arial" pitchFamily="34" charset="0"/>
              </a:rPr>
              <a:t>nicht</a:t>
            </a:r>
            <a:r>
              <a:rPr lang="de-DE" sz="7200" dirty="0" smtClean="0">
                <a:latin typeface="Arial" pitchFamily="34" charset="0"/>
                <a:cs typeface="Arial" pitchFamily="34" charset="0"/>
              </a:rPr>
              <a:t> vertretungsbefugt, wie z.B. bei der Unterzeichnung von:</a:t>
            </a:r>
          </a:p>
          <a:p>
            <a:pPr algn="just" eaLnBrk="1" fontAlgn="auto" hangingPunct="1">
              <a:lnSpc>
                <a:spcPct val="120000"/>
              </a:lnSpc>
              <a:spcBef>
                <a:spcPts val="600"/>
              </a:spcBef>
              <a:buFont typeface="Wingdings" pitchFamily="2" charset="2"/>
              <a:buChar char="Ø"/>
              <a:defRPr/>
            </a:pPr>
            <a:r>
              <a:rPr lang="de-DE" sz="7200" dirty="0" smtClean="0">
                <a:latin typeface="Arial" pitchFamily="34" charset="0"/>
                <a:cs typeface="Arial" pitchFamily="34" charset="0"/>
              </a:rPr>
              <a:t>Krankenhaus- </a:t>
            </a:r>
            <a:r>
              <a:rPr lang="de-DE" sz="7200" dirty="0">
                <a:latin typeface="Arial" pitchFamily="34" charset="0"/>
                <a:cs typeface="Arial" pitchFamily="34" charset="0"/>
              </a:rPr>
              <a:t>oder </a:t>
            </a:r>
            <a:r>
              <a:rPr lang="de-DE" sz="7200" dirty="0" smtClean="0">
                <a:latin typeface="Arial" pitchFamily="34" charset="0"/>
                <a:cs typeface="Arial" pitchFamily="34" charset="0"/>
              </a:rPr>
              <a:t>Heimverträgen </a:t>
            </a:r>
          </a:p>
          <a:p>
            <a:pPr algn="just" eaLnBrk="1" fontAlgn="auto" hangingPunct="1">
              <a:lnSpc>
                <a:spcPct val="120000"/>
              </a:lnSpc>
              <a:spcBef>
                <a:spcPts val="600"/>
              </a:spcBef>
              <a:buFont typeface="Wingdings" pitchFamily="2" charset="2"/>
              <a:buChar char="Ø"/>
              <a:defRPr/>
            </a:pPr>
            <a:r>
              <a:rPr lang="de-DE" sz="7200" dirty="0" smtClean="0">
                <a:latin typeface="Arial" pitchFamily="34" charset="0"/>
                <a:cs typeface="Arial" pitchFamily="34" charset="0"/>
              </a:rPr>
              <a:t>Wohnungskündigungen</a:t>
            </a:r>
          </a:p>
          <a:p>
            <a:pPr algn="just" eaLnBrk="1" fontAlgn="auto" hangingPunct="1">
              <a:lnSpc>
                <a:spcPct val="120000"/>
              </a:lnSpc>
              <a:spcBef>
                <a:spcPts val="600"/>
              </a:spcBef>
              <a:buFont typeface="Wingdings" pitchFamily="2" charset="2"/>
              <a:buChar char="Ø"/>
              <a:defRPr/>
            </a:pPr>
            <a:r>
              <a:rPr lang="de-DE" sz="7200" dirty="0" smtClean="0">
                <a:latin typeface="Arial" pitchFamily="34" charset="0"/>
                <a:cs typeface="Arial" pitchFamily="34" charset="0"/>
              </a:rPr>
              <a:t>Einwilligungen </a:t>
            </a:r>
            <a:r>
              <a:rPr lang="de-DE" sz="7200" dirty="0">
                <a:latin typeface="Arial" pitchFamily="34" charset="0"/>
                <a:cs typeface="Arial" pitchFamily="34" charset="0"/>
              </a:rPr>
              <a:t>in schwere Operationen und andere </a:t>
            </a:r>
            <a:r>
              <a:rPr lang="de-DE" sz="7200" dirty="0" smtClean="0">
                <a:latin typeface="Arial" pitchFamily="34" charset="0"/>
                <a:cs typeface="Arial" pitchFamily="34" charset="0"/>
              </a:rPr>
              <a:t>Erklärungen</a:t>
            </a:r>
            <a:endParaRPr lang="de-DE" sz="7200" dirty="0">
              <a:latin typeface="Arial" pitchFamily="34" charset="0"/>
              <a:cs typeface="Arial" pitchFamily="34" charset="0"/>
            </a:endParaRPr>
          </a:p>
          <a:p>
            <a:pPr marL="0" indent="0" algn="just" eaLnBrk="1" fontAlgn="auto" hangingPunct="1">
              <a:lnSpc>
                <a:spcPct val="120000"/>
              </a:lnSpc>
              <a:spcBef>
                <a:spcPts val="600"/>
              </a:spcBef>
              <a:buFont typeface="Symbol" pitchFamily="18" charset="2"/>
              <a:buNone/>
              <a:defRPr/>
            </a:pPr>
            <a:endParaRPr lang="de-DE" sz="7200" dirty="0" smtClean="0">
              <a:latin typeface="Arial" pitchFamily="34" charset="0"/>
              <a:cs typeface="Arial" pitchFamily="34" charset="0"/>
            </a:endParaRPr>
          </a:p>
          <a:p>
            <a:pPr marL="0" indent="0" algn="just" eaLnBrk="1" fontAlgn="auto" hangingPunct="1">
              <a:lnSpc>
                <a:spcPct val="120000"/>
              </a:lnSpc>
              <a:spcBef>
                <a:spcPts val="600"/>
              </a:spcBef>
              <a:buFont typeface="Symbol" pitchFamily="18" charset="2"/>
              <a:buNone/>
              <a:defRPr/>
            </a:pPr>
            <a:r>
              <a:rPr lang="de-DE" sz="7200" b="1" dirty="0" smtClean="0">
                <a:latin typeface="Arial" pitchFamily="34" charset="0"/>
                <a:cs typeface="Arial" pitchFamily="34" charset="0"/>
              </a:rPr>
              <a:t>Zusätzliches Risiko</a:t>
            </a:r>
          </a:p>
          <a:p>
            <a:pPr>
              <a:lnSpc>
                <a:spcPct val="120000"/>
              </a:lnSpc>
              <a:spcBef>
                <a:spcPts val="600"/>
              </a:spcBef>
              <a:buFont typeface="Wingdings" pitchFamily="2" charset="2"/>
              <a:buChar char="Ø"/>
              <a:defRPr/>
            </a:pPr>
            <a:r>
              <a:rPr lang="de-DE" sz="7200" dirty="0" smtClean="0">
                <a:latin typeface="Arial" pitchFamily="34" charset="0"/>
                <a:cs typeface="Arial" pitchFamily="34" charset="0"/>
              </a:rPr>
              <a:t>Die </a:t>
            </a:r>
            <a:r>
              <a:rPr lang="de-DE" sz="7200" dirty="0">
                <a:latin typeface="Arial" pitchFamily="34" charset="0"/>
                <a:cs typeface="Arial" pitchFamily="34" charset="0"/>
              </a:rPr>
              <a:t>ohne Legitimation Handelnden </a:t>
            </a:r>
            <a:r>
              <a:rPr lang="de-DE" sz="7200" dirty="0" smtClean="0">
                <a:latin typeface="Arial" pitchFamily="34" charset="0"/>
                <a:cs typeface="Arial" pitchFamily="34" charset="0"/>
              </a:rPr>
              <a:t>haften </a:t>
            </a:r>
            <a:r>
              <a:rPr lang="de-DE" sz="7200" dirty="0" err="1" smtClean="0">
                <a:latin typeface="Arial" pitchFamily="34" charset="0"/>
                <a:cs typeface="Arial" pitchFamily="34" charset="0"/>
              </a:rPr>
              <a:t>grds</a:t>
            </a:r>
            <a:r>
              <a:rPr lang="de-DE" sz="7200" dirty="0" smtClean="0">
                <a:latin typeface="Arial" pitchFamily="34" charset="0"/>
                <a:cs typeface="Arial" pitchFamily="34" charset="0"/>
              </a:rPr>
              <a:t>. </a:t>
            </a:r>
            <a:r>
              <a:rPr lang="de-DE" sz="7200" dirty="0">
                <a:latin typeface="Arial" pitchFamily="34" charset="0"/>
                <a:cs typeface="Arial" pitchFamily="34" charset="0"/>
              </a:rPr>
              <a:t>für die eingegangenen Verpflichtungen, wenn der Betroffene hierfür nicht aufkommen kann und/oder ein anschließend bestellter Betreuer </a:t>
            </a:r>
            <a:r>
              <a:rPr lang="de-DE" sz="7200" dirty="0" smtClean="0">
                <a:latin typeface="Arial" pitchFamily="34" charset="0"/>
                <a:cs typeface="Arial" pitchFamily="34" charset="0"/>
              </a:rPr>
              <a:t>das Rechtsgeschäft nicht </a:t>
            </a:r>
            <a:r>
              <a:rPr lang="de-DE" sz="7200" dirty="0">
                <a:latin typeface="Arial" pitchFamily="34" charset="0"/>
                <a:cs typeface="Arial" pitchFamily="34" charset="0"/>
              </a:rPr>
              <a:t>genehmigt. </a:t>
            </a:r>
          </a:p>
          <a:p>
            <a:pPr marL="0" indent="0" eaLnBrk="1" fontAlgn="auto" hangingPunct="1">
              <a:spcAft>
                <a:spcPts val="0"/>
              </a:spcAft>
              <a:buFont typeface="Symbol" pitchFamily="18" charset="2"/>
              <a:buNone/>
              <a:defRPr/>
            </a:pPr>
            <a:endParaRPr lang="de-DE" dirty="0" smtClean="0"/>
          </a:p>
        </p:txBody>
      </p:sp>
      <p:sp>
        <p:nvSpPr>
          <p:cNvPr id="5" name="Titel 1"/>
          <p:cNvSpPr txBox="1">
            <a:spLocks/>
          </p:cNvSpPr>
          <p:nvPr/>
        </p:nvSpPr>
        <p:spPr>
          <a:xfrm>
            <a:off x="3275856" y="116632"/>
            <a:ext cx="5969744" cy="1224136"/>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cs typeface="Times New Roman" pitchFamily="18" charset="0"/>
              </a:rPr>
              <a:t>II. Verbreitete Irrtümer</a:t>
            </a:r>
            <a:endParaRPr lang="de-DE" sz="4400" dirty="0" smtClean="0"/>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850913"/>
      </p:ext>
    </p:extLst>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323528" y="1700808"/>
            <a:ext cx="7992888" cy="4464496"/>
          </a:xfrm>
          <a:prstGeom prst="rect">
            <a:avLst/>
          </a:prstGeom>
        </p:spPr>
        <p:txBody>
          <a:bodyPr rtlCol="0">
            <a:normAutofit fontScale="32500" lnSpcReduction="20000"/>
          </a:bodyPr>
          <a:lstStyle/>
          <a:p>
            <a:pPr marL="0" indent="0" algn="just">
              <a:lnSpc>
                <a:spcPct val="120000"/>
              </a:lnSpc>
              <a:spcBef>
                <a:spcPts val="600"/>
              </a:spcBef>
              <a:spcAft>
                <a:spcPts val="600"/>
              </a:spcAft>
              <a:buNone/>
              <a:defRPr/>
            </a:pPr>
            <a:r>
              <a:rPr lang="de-DE" sz="7200" dirty="0">
                <a:latin typeface="Arial" pitchFamily="34" charset="0"/>
                <a:cs typeface="Arial" pitchFamily="34" charset="0"/>
              </a:rPr>
              <a:t>Im Falle </a:t>
            </a:r>
            <a:r>
              <a:rPr lang="de-DE" sz="7200" b="1" dirty="0">
                <a:latin typeface="Arial" pitchFamily="34" charset="0"/>
                <a:cs typeface="Arial" pitchFamily="34" charset="0"/>
              </a:rPr>
              <a:t>nicht-ehelicher </a:t>
            </a:r>
            <a:r>
              <a:rPr lang="de-DE" sz="7200" b="1" dirty="0" smtClean="0">
                <a:latin typeface="Arial" pitchFamily="34" charset="0"/>
                <a:cs typeface="Arial" pitchFamily="34" charset="0"/>
              </a:rPr>
              <a:t>Lebensgemeinschaften</a:t>
            </a:r>
            <a:endParaRPr lang="de-DE" sz="7200" dirty="0">
              <a:latin typeface="Arial" pitchFamily="34" charset="0"/>
              <a:cs typeface="Arial" pitchFamily="34" charset="0"/>
            </a:endParaRPr>
          </a:p>
          <a:p>
            <a:pPr>
              <a:lnSpc>
                <a:spcPct val="120000"/>
              </a:lnSpc>
              <a:spcBef>
                <a:spcPts val="600"/>
              </a:spcBef>
              <a:spcAft>
                <a:spcPts val="600"/>
              </a:spcAft>
              <a:buFont typeface="Wingdings" pitchFamily="2" charset="2"/>
              <a:buChar char="Ø"/>
              <a:defRPr/>
            </a:pPr>
            <a:r>
              <a:rPr lang="de-DE" sz="7200" dirty="0" smtClean="0">
                <a:latin typeface="Arial" pitchFamily="34" charset="0"/>
                <a:cs typeface="Arial" pitchFamily="34" charset="0"/>
              </a:rPr>
              <a:t>In </a:t>
            </a:r>
            <a:r>
              <a:rPr lang="de-DE" sz="7200" dirty="0">
                <a:latin typeface="Arial" pitchFamily="34" charset="0"/>
                <a:cs typeface="Arial" pitchFamily="34" charset="0"/>
              </a:rPr>
              <a:t>medizinischen Notfällen geben Ärzte und Krankenhäuser Informationen über den Gesundheitszustand nur an nahe Angehörige. </a:t>
            </a:r>
            <a:r>
              <a:rPr lang="de-DE" sz="7200" dirty="0" smtClean="0">
                <a:latin typeface="Arial" pitchFamily="34" charset="0"/>
                <a:cs typeface="Arial" pitchFamily="34" charset="0"/>
              </a:rPr>
              <a:t>Nur </a:t>
            </a:r>
            <a:r>
              <a:rPr lang="de-DE" sz="7200" dirty="0">
                <a:latin typeface="Arial" pitchFamily="34" charset="0"/>
                <a:cs typeface="Arial" pitchFamily="34" charset="0"/>
              </a:rPr>
              <a:t>diese werden vor ärztlichen Eingriffen zur Erforschung des mutmaßlichen Willens des Patienten herangezogen und befragt.</a:t>
            </a:r>
          </a:p>
          <a:p>
            <a:pPr>
              <a:lnSpc>
                <a:spcPct val="120000"/>
              </a:lnSpc>
              <a:spcBef>
                <a:spcPts val="600"/>
              </a:spcBef>
              <a:spcAft>
                <a:spcPts val="600"/>
              </a:spcAft>
              <a:buFont typeface="Wingdings" pitchFamily="2" charset="2"/>
              <a:buChar char="Ø"/>
              <a:defRPr/>
            </a:pPr>
            <a:r>
              <a:rPr lang="de-DE" sz="7200" dirty="0" smtClean="0">
                <a:latin typeface="Arial" pitchFamily="34" charset="0"/>
                <a:cs typeface="Arial" pitchFamily="34" charset="0"/>
              </a:rPr>
              <a:t>Nicht </a:t>
            </a:r>
            <a:r>
              <a:rPr lang="de-DE" sz="7200" dirty="0">
                <a:latin typeface="Arial" pitchFamily="34" charset="0"/>
                <a:cs typeface="Arial" pitchFamily="34" charset="0"/>
              </a:rPr>
              <a:t>verwandte Partner haben solche Informationsrechte </a:t>
            </a:r>
            <a:r>
              <a:rPr lang="de-DE" sz="7200" dirty="0" err="1">
                <a:latin typeface="Arial" pitchFamily="34" charset="0"/>
                <a:cs typeface="Arial" pitchFamily="34" charset="0"/>
              </a:rPr>
              <a:t>grds</a:t>
            </a:r>
            <a:r>
              <a:rPr lang="de-DE" sz="7200" dirty="0">
                <a:latin typeface="Arial" pitchFamily="34" charset="0"/>
                <a:cs typeface="Arial" pitchFamily="34" charset="0"/>
              </a:rPr>
              <a:t>. nicht, </a:t>
            </a:r>
            <a:r>
              <a:rPr lang="de-DE" sz="7200" dirty="0" smtClean="0">
                <a:latin typeface="Arial" pitchFamily="34" charset="0"/>
                <a:cs typeface="Arial" pitchFamily="34" charset="0"/>
              </a:rPr>
              <a:t>allein schon, </a:t>
            </a:r>
            <a:r>
              <a:rPr lang="de-DE" sz="7200" dirty="0">
                <a:latin typeface="Arial" pitchFamily="34" charset="0"/>
                <a:cs typeface="Arial" pitchFamily="34" charset="0"/>
              </a:rPr>
              <a:t>weil sie ihre Nähe zum Betroffenen schwer nachweisen können. </a:t>
            </a:r>
          </a:p>
          <a:p>
            <a:pPr marL="0" indent="0" eaLnBrk="1" fontAlgn="auto" hangingPunct="1">
              <a:lnSpc>
                <a:spcPct val="120000"/>
              </a:lnSpc>
              <a:spcBef>
                <a:spcPts val="600"/>
              </a:spcBef>
              <a:spcAft>
                <a:spcPts val="600"/>
              </a:spcAft>
              <a:buFont typeface="Symbol" pitchFamily="18" charset="2"/>
              <a:buNone/>
              <a:defRPr/>
            </a:pPr>
            <a:endParaRPr lang="de-DE" dirty="0" smtClean="0"/>
          </a:p>
        </p:txBody>
      </p:sp>
      <p:sp>
        <p:nvSpPr>
          <p:cNvPr id="5" name="Titel 1"/>
          <p:cNvSpPr txBox="1">
            <a:spLocks/>
          </p:cNvSpPr>
          <p:nvPr/>
        </p:nvSpPr>
        <p:spPr>
          <a:xfrm>
            <a:off x="3275856" y="116632"/>
            <a:ext cx="5969744" cy="1224136"/>
          </a:xfrm>
          <a:prstGeom prst="rect">
            <a:avLst/>
          </a:prstGeom>
        </p:spPr>
        <p:txBody>
          <a:bodyPr anchor="t" anchorCtr="0"/>
          <a:lstStyle>
            <a:lvl1pPr algn="ctr" defTabSz="914400" rtl="0" eaLnBrk="1" latinLnBrk="0" hangingPunct="1">
              <a:spcBef>
                <a:spcPct val="0"/>
              </a:spcBef>
              <a:buNone/>
              <a:defRPr lang="de-DE" sz="4800" b="1" kern="1200" cap="small" baseline="0">
                <a:solidFill>
                  <a:srgbClr val="003300"/>
                </a:solidFill>
                <a:latin typeface="+mj-lt"/>
                <a:ea typeface="+mj-ea"/>
                <a:cs typeface="+mj-cs"/>
              </a:defRPr>
            </a:lvl1pPr>
          </a:lstStyle>
          <a:p>
            <a:r>
              <a:rPr lang="de-DE" sz="4400" dirty="0" smtClean="0">
                <a:cs typeface="Times New Roman" pitchFamily="18" charset="0"/>
              </a:rPr>
              <a:t>II. Verbreitete Irrtümer</a:t>
            </a:r>
            <a:endParaRPr lang="de-DE" sz="4400" dirty="0" smtClean="0"/>
          </a:p>
        </p:txBody>
      </p:sp>
      <p:pic>
        <p:nvPicPr>
          <p:cNvPr id="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222582"/>
            <a:ext cx="5400600" cy="59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5727623"/>
      </p:ext>
    </p:extLst>
  </p:cSld>
  <p:clrMapOvr>
    <a:masterClrMapping/>
  </p:clrMapOvr>
  <p:transition spd="slow">
    <p:wipe dir="d"/>
  </p:transition>
  <p:timing>
    <p:tnLst>
      <p:par>
        <p:cTn id="1" dur="indefinite" restart="never" nodeType="tmRoot"/>
      </p:par>
    </p:tnLst>
  </p:timing>
</p:sld>
</file>

<file path=ppt/theme/theme1.xml><?xml version="1.0" encoding="utf-8"?>
<a:theme xmlns:a="http://schemas.openxmlformats.org/drawingml/2006/main" name="RAe Klostermann p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40B5C53-7286-4F27-BE50-43E45EE3FD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Training</Template>
  <TotalTime>0</TotalTime>
  <Words>2528</Words>
  <Application>Microsoft Office PowerPoint</Application>
  <PresentationFormat>Bildschirmpräsentation (4:3)</PresentationFormat>
  <Paragraphs>251</Paragraphs>
  <Slides>37</Slides>
  <Notes>0</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39" baseType="lpstr">
      <vt:lpstr>RAe Klostermann pp.</vt:lpstr>
      <vt:lpstr>Acrobat Document</vt:lpstr>
      <vt:lpstr>Vorsorgevollmacht und Patientenverfügung   Dr. Stephan Fahrig, LL.M. </vt:lpstr>
      <vt:lpstr>Überblick</vt:lpstr>
      <vt:lpstr>I.  Situation ohne Vorsorge</vt:lpstr>
      <vt:lpstr>I. Situation ohne Vorsorge</vt:lpstr>
      <vt:lpstr>PowerPoint-Präsentation</vt:lpstr>
      <vt:lpstr>PowerPoint-Präsentation</vt:lpstr>
      <vt:lpstr>II.  Verbreitete Irrtümer</vt:lpstr>
      <vt:lpstr>PowerPoint-Präsentation</vt:lpstr>
      <vt:lpstr>PowerPoint-Präsentation</vt:lpstr>
      <vt:lpstr>III. Gestaltungsmöglichkeiten</vt:lpstr>
      <vt:lpstr>III. Gestaltungsmöglichkeiten</vt:lpstr>
      <vt:lpstr>1. Vorsorgevollmacht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2. Betreuungsverfügung</vt:lpstr>
      <vt:lpstr>PowerPoint-Präsentation</vt:lpstr>
      <vt:lpstr>PowerPoint-Präsentation</vt:lpstr>
      <vt:lpstr>3. Patientenverfügung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IV. Beratungsmöglichkeiten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2015-02-16T08:55:50Z</dcterms:created>
  <dcterms:modified xsi:type="dcterms:W3CDTF">2020-09-22T08:55:47Z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TC016745579991</vt:lpwstr>
  </property>
</Properties>
</file>