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8"/>
  </p:notesMasterIdLst>
  <p:handoutMasterIdLst>
    <p:handoutMasterId r:id="rId29"/>
  </p:handoutMasterIdLst>
  <p:sldIdLst>
    <p:sldId id="278" r:id="rId3"/>
    <p:sldId id="659" r:id="rId4"/>
    <p:sldId id="660" r:id="rId5"/>
    <p:sldId id="661" r:id="rId6"/>
    <p:sldId id="662" r:id="rId7"/>
    <p:sldId id="663" r:id="rId8"/>
    <p:sldId id="664" r:id="rId9"/>
    <p:sldId id="668" r:id="rId10"/>
    <p:sldId id="669" r:id="rId11"/>
    <p:sldId id="670" r:id="rId12"/>
    <p:sldId id="671" r:id="rId13"/>
    <p:sldId id="672" r:id="rId14"/>
    <p:sldId id="675" r:id="rId15"/>
    <p:sldId id="676" r:id="rId16"/>
    <p:sldId id="677" r:id="rId17"/>
    <p:sldId id="679" r:id="rId18"/>
    <p:sldId id="680" r:id="rId19"/>
    <p:sldId id="681" r:id="rId20"/>
    <p:sldId id="682" r:id="rId21"/>
    <p:sldId id="683" r:id="rId22"/>
    <p:sldId id="684" r:id="rId23"/>
    <p:sldId id="685" r:id="rId24"/>
    <p:sldId id="691" r:id="rId25"/>
    <p:sldId id="688" r:id="rId26"/>
    <p:sldId id="689" r:id="rId27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779CC93D-E52E-4D84-901B-11D7331DD495}">
          <p14:sldIdLst>
            <p14:sldId id="278"/>
            <p14:sldId id="659"/>
            <p14:sldId id="660"/>
            <p14:sldId id="661"/>
            <p14:sldId id="662"/>
            <p14:sldId id="663"/>
            <p14:sldId id="664"/>
            <p14:sldId id="668"/>
            <p14:sldId id="669"/>
            <p14:sldId id="670"/>
            <p14:sldId id="671"/>
            <p14:sldId id="672"/>
            <p14:sldId id="675"/>
            <p14:sldId id="676"/>
            <p14:sldId id="677"/>
            <p14:sldId id="679"/>
            <p14:sldId id="680"/>
            <p14:sldId id="681"/>
            <p14:sldId id="682"/>
            <p14:sldId id="683"/>
            <p14:sldId id="684"/>
            <p14:sldId id="685"/>
            <p14:sldId id="691"/>
            <p14:sldId id="688"/>
            <p14:sldId id="68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00"/>
    <a:srgbClr val="D77700"/>
    <a:srgbClr val="CC6600"/>
    <a:srgbClr val="009ED6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7597" autoAdjust="0"/>
  </p:normalViewPr>
  <p:slideViewPr>
    <p:cSldViewPr>
      <p:cViewPr varScale="1">
        <p:scale>
          <a:sx n="110" d="100"/>
          <a:sy n="110" d="100"/>
        </p:scale>
        <p:origin x="-156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 latinLnBrk="0">
              <a:defRPr lang="de-DE" sz="1200"/>
            </a:lvl1pPr>
          </a:lstStyle>
          <a:p>
            <a:endParaRPr lang="de-D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 latinLnBrk="0">
              <a:defRPr lang="de-DE" sz="1200"/>
            </a:lvl1pPr>
          </a:lstStyle>
          <a:p>
            <a:fld id="{D83FDC75-7F73-4A4A-A77C-09AADF00E0EA}" type="datetimeFigureOut">
              <a:rPr lang="de-DE" smtClean="0"/>
              <a:pPr/>
              <a:t>30.03.2020</a:t>
            </a:fld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 latinLnBrk="0">
              <a:defRPr lang="de-DE" sz="1200"/>
            </a:lvl1pPr>
          </a:lstStyle>
          <a:p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 latinLnBrk="0">
              <a:defRPr lang="de-DE" sz="1200"/>
            </a:lvl1pPr>
          </a:lstStyle>
          <a:p>
            <a:fld id="{459226BF-1F13-42D3-80DC-373E7ADD1EB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88044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 latinLnBrk="0">
              <a:defRPr lang="de-DE"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 latinLnBrk="0">
              <a:defRPr lang="de-DE" sz="1200"/>
            </a:lvl1pPr>
          </a:lstStyle>
          <a:p>
            <a:fld id="{48AEF76B-3757-4A0B-AF93-28494465C1DD}" type="datetimeFigureOut">
              <a:pPr/>
              <a:t>29.03.2020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 latinLnBrk="0">
              <a:defRPr lang="de-DE"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 latinLnBrk="0">
              <a:defRPr lang="de-DE" sz="1200"/>
            </a:lvl1pPr>
          </a:lstStyle>
          <a:p>
            <a:fld id="{75693FD4-8F83-4EF7-AC3F-0DC0388986B0}" type="slidenum"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885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3BBAF9-284A-4A9E-9611-624253321459}" type="slidenum">
              <a:rPr lang="en-US" altLang="de-DE"/>
              <a:pPr/>
              <a:t>2</a:t>
            </a:fld>
            <a:endParaRPr lang="en-US" altLang="de-DE"/>
          </a:p>
        </p:txBody>
      </p:sp>
      <p:sp>
        <p:nvSpPr>
          <p:cNvPr id="303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062015-FE62-4AF7-836A-2CB1A1FD5168}" type="slidenum">
              <a:rPr lang="en-US" altLang="de-DE"/>
              <a:pPr/>
              <a:t>11</a:t>
            </a:fld>
            <a:endParaRPr lang="en-US" altLang="de-DE"/>
          </a:p>
        </p:txBody>
      </p:sp>
      <p:sp>
        <p:nvSpPr>
          <p:cNvPr id="313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5F0BDB-D156-4452-B02A-4B1E033F5011}" type="slidenum">
              <a:rPr lang="en-US" altLang="de-DE"/>
              <a:pPr/>
              <a:t>12</a:t>
            </a:fld>
            <a:endParaRPr lang="en-US" altLang="de-DE"/>
          </a:p>
        </p:txBody>
      </p:sp>
      <p:sp>
        <p:nvSpPr>
          <p:cNvPr id="314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49847A-2703-4E9B-8EB4-6969D29EC2A9}" type="slidenum">
              <a:rPr lang="en-US" altLang="de-DE"/>
              <a:pPr/>
              <a:t>13</a:t>
            </a:fld>
            <a:endParaRPr lang="en-US" altLang="de-DE"/>
          </a:p>
        </p:txBody>
      </p:sp>
      <p:sp>
        <p:nvSpPr>
          <p:cNvPr id="317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9010C7-2594-4DE3-8BB1-F53A8ACEA581}" type="slidenum">
              <a:rPr lang="en-US" altLang="de-DE"/>
              <a:pPr/>
              <a:t>14</a:t>
            </a:fld>
            <a:endParaRPr lang="en-US" altLang="de-DE"/>
          </a:p>
        </p:txBody>
      </p:sp>
      <p:sp>
        <p:nvSpPr>
          <p:cNvPr id="318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9E858C-6F76-4F92-AB5B-C07D7FA01425}" type="slidenum">
              <a:rPr lang="en-US" altLang="de-DE"/>
              <a:pPr/>
              <a:t>15</a:t>
            </a:fld>
            <a:endParaRPr lang="en-US" altLang="de-DE"/>
          </a:p>
        </p:txBody>
      </p:sp>
      <p:sp>
        <p:nvSpPr>
          <p:cNvPr id="31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4F5C12-89EF-443E-A5E0-694CA41DE5D5}" type="slidenum">
              <a:rPr lang="en-US" altLang="de-DE"/>
              <a:pPr/>
              <a:t>16</a:t>
            </a:fld>
            <a:endParaRPr lang="en-US" altLang="de-DE"/>
          </a:p>
        </p:txBody>
      </p:sp>
      <p:sp>
        <p:nvSpPr>
          <p:cNvPr id="321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4911E4-31BA-4294-A052-0EF691B16C24}" type="slidenum">
              <a:rPr lang="en-US" altLang="de-DE"/>
              <a:pPr/>
              <a:t>17</a:t>
            </a:fld>
            <a:endParaRPr lang="en-US" altLang="de-DE"/>
          </a:p>
        </p:txBody>
      </p:sp>
      <p:sp>
        <p:nvSpPr>
          <p:cNvPr id="322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978C65-3A9C-491F-ADDC-5878A7B6A445}" type="slidenum">
              <a:rPr lang="en-US" altLang="de-DE"/>
              <a:pPr/>
              <a:t>18</a:t>
            </a:fld>
            <a:endParaRPr lang="en-US" altLang="de-DE"/>
          </a:p>
        </p:txBody>
      </p:sp>
      <p:sp>
        <p:nvSpPr>
          <p:cNvPr id="323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3910AD-60A4-41A3-80E9-F274174C5EC9}" type="slidenum">
              <a:rPr lang="en-US" altLang="de-DE"/>
              <a:pPr/>
              <a:t>19</a:t>
            </a:fld>
            <a:endParaRPr lang="en-US" altLang="de-DE"/>
          </a:p>
        </p:txBody>
      </p:sp>
      <p:sp>
        <p:nvSpPr>
          <p:cNvPr id="32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140068-6A5B-4ED2-8BAE-CF64B04960C1}" type="slidenum">
              <a:rPr lang="en-US" altLang="de-DE"/>
              <a:pPr/>
              <a:t>20</a:t>
            </a:fld>
            <a:endParaRPr lang="en-US" altLang="de-DE"/>
          </a:p>
        </p:txBody>
      </p:sp>
      <p:sp>
        <p:nvSpPr>
          <p:cNvPr id="325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25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EB846C-8DC1-4EF5-9179-CFF3E43690A7}" type="slidenum">
              <a:rPr lang="en-US" altLang="de-DE"/>
              <a:pPr/>
              <a:t>3</a:t>
            </a:fld>
            <a:endParaRPr lang="en-US" altLang="de-DE"/>
          </a:p>
        </p:txBody>
      </p:sp>
      <p:sp>
        <p:nvSpPr>
          <p:cNvPr id="304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04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6D7F50-4E8C-4A59-AE4B-2AB34C9604E2}" type="slidenum">
              <a:rPr lang="en-US" altLang="de-DE"/>
              <a:pPr/>
              <a:t>21</a:t>
            </a:fld>
            <a:endParaRPr lang="en-US" altLang="de-DE"/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9758EC-20A4-4A9B-9760-3203B5DE7FD7}" type="slidenum">
              <a:rPr lang="en-US" altLang="de-DE"/>
              <a:pPr/>
              <a:t>22</a:t>
            </a:fld>
            <a:endParaRPr lang="en-US" altLang="de-DE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C6367A-D05E-4E20-B11A-20C2CC0C522A}" type="slidenum">
              <a:rPr lang="en-US" altLang="de-DE"/>
              <a:pPr/>
              <a:t>23</a:t>
            </a:fld>
            <a:endParaRPr lang="en-US" altLang="de-DE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0163C7-3020-4197-A915-C8C360AAB022}" type="slidenum">
              <a:rPr lang="en-US" altLang="de-DE"/>
              <a:pPr/>
              <a:t>25</a:t>
            </a:fld>
            <a:endParaRPr lang="en-US" altLang="de-DE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756C65-12BF-426D-A89C-535C41382ACE}" type="slidenum">
              <a:rPr lang="en-US" altLang="de-DE"/>
              <a:pPr/>
              <a:t>4</a:t>
            </a:fld>
            <a:endParaRPr lang="en-US" altLang="de-DE"/>
          </a:p>
        </p:txBody>
      </p:sp>
      <p:sp>
        <p:nvSpPr>
          <p:cNvPr id="305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92B6DF-44D2-4229-AD0F-8182DB7F0217}" type="slidenum">
              <a:rPr lang="en-US" altLang="de-DE"/>
              <a:pPr/>
              <a:t>5</a:t>
            </a:fld>
            <a:endParaRPr lang="en-US" altLang="de-DE"/>
          </a:p>
        </p:txBody>
      </p:sp>
      <p:sp>
        <p:nvSpPr>
          <p:cNvPr id="306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1A4479-574F-4DC5-9371-2BF73D1018F9}" type="slidenum">
              <a:rPr lang="en-US" altLang="de-DE"/>
              <a:pPr/>
              <a:t>6</a:t>
            </a:fld>
            <a:endParaRPr lang="en-US" altLang="de-DE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C17072-76AB-4D7B-A446-8F6AE535A310}" type="slidenum">
              <a:rPr lang="en-US" altLang="de-DE"/>
              <a:pPr/>
              <a:t>7</a:t>
            </a:fld>
            <a:endParaRPr lang="en-US" altLang="de-DE"/>
          </a:p>
        </p:txBody>
      </p:sp>
      <p:sp>
        <p:nvSpPr>
          <p:cNvPr id="308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6364EE-8762-4F13-812C-0A77521E66C4}" type="slidenum">
              <a:rPr lang="en-US" altLang="de-DE"/>
              <a:pPr/>
              <a:t>8</a:t>
            </a:fld>
            <a:endParaRPr lang="en-US" altLang="de-DE"/>
          </a:p>
        </p:txBody>
      </p:sp>
      <p:sp>
        <p:nvSpPr>
          <p:cNvPr id="310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10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948B1A-112A-4713-B185-D6D77EA022B9}" type="slidenum">
              <a:rPr lang="en-US" altLang="de-DE"/>
              <a:pPr/>
              <a:t>9</a:t>
            </a:fld>
            <a:endParaRPr lang="en-US" altLang="de-DE"/>
          </a:p>
        </p:txBody>
      </p:sp>
      <p:sp>
        <p:nvSpPr>
          <p:cNvPr id="348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9E9E29-0B77-4C0D-89A8-90BD6DC5AADF}" type="slidenum">
              <a:rPr lang="en-US" altLang="de-DE"/>
              <a:pPr/>
              <a:t>10</a:t>
            </a:fld>
            <a:endParaRPr lang="en-US" altLang="de-DE"/>
          </a:p>
        </p:txBody>
      </p:sp>
      <p:sp>
        <p:nvSpPr>
          <p:cNvPr id="312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312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627784" cy="6879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/>
          <p:cNvPicPr preferRelativeResize="0"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6201368"/>
            <a:ext cx="540000" cy="540000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</p:spPr>
      </p:pic>
      <p:pic>
        <p:nvPicPr>
          <p:cNvPr id="5" name="Bild 2" descr="klostermann_kopf_klein_2020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6201368"/>
            <a:ext cx="3600400" cy="467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7904" y="-27384"/>
            <a:ext cx="5040560" cy="1224136"/>
          </a:xfrm>
          <a:prstGeom prst="rect">
            <a:avLst/>
          </a:prstGeom>
        </p:spPr>
        <p:txBody>
          <a:bodyPr anchor="t" anchorCtr="0"/>
          <a:lstStyle>
            <a:lvl1pPr algn="ctr" latinLnBrk="0">
              <a:defRPr lang="de-DE" sz="4800" b="1" cap="small" baseline="0">
                <a:solidFill>
                  <a:srgbClr val="003300"/>
                </a:solidFill>
              </a:defRPr>
            </a:lvl1pPr>
          </a:lstStyle>
          <a:p>
            <a:r>
              <a:rPr lang="de-DE" dirty="0" smtClean="0"/>
              <a:t>Untertitel</a:t>
            </a:r>
            <a:br>
              <a:rPr lang="de-DE" dirty="0" smtClean="0"/>
            </a:br>
            <a:r>
              <a:rPr lang="de-DE" dirty="0" smtClean="0"/>
              <a:t> </a:t>
            </a:r>
            <a:br>
              <a:rPr lang="de-DE" dirty="0" smtClean="0"/>
            </a:br>
            <a:endParaRPr lang="de-DE" dirty="0"/>
          </a:p>
        </p:txBody>
      </p:sp>
      <p:pic>
        <p:nvPicPr>
          <p:cNvPr id="9" name="Picture 7"/>
          <p:cNvPicPr>
            <a:picLocks noChangeAspect="1"/>
          </p:cNvPicPr>
          <p:nvPr userDrawn="1"/>
        </p:nvPicPr>
        <p:blipFill rotWithShape="1">
          <a:blip r:embed="rId2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031941" y="-4059324"/>
            <a:ext cx="1080119" cy="91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6381368"/>
            <a:ext cx="360000" cy="360000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</p:spPr>
      </p:pic>
      <p:pic>
        <p:nvPicPr>
          <p:cNvPr id="6" name="Bild 2" descr="klostermann_kopf_klein_2020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6381368"/>
            <a:ext cx="3200400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 bwMode="gray">
          <a:xfrm>
            <a:off x="251520" y="116632"/>
            <a:ext cx="8640960" cy="79208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 bwMode="gray">
          <a:xfrm>
            <a:off x="251520" y="1268760"/>
            <a:ext cx="8640960" cy="4896544"/>
          </a:xfrm>
          <a:prstGeom prst="rect">
            <a:avLst/>
          </a:prstGeo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0317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792088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767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870172 w 2706"/>
              <a:gd name="T1" fmla="*/ 0 h 640"/>
              <a:gd name="T2" fmla="*/ 2870172 w 2706"/>
              <a:gd name="T3" fmla="*/ 0 h 640"/>
              <a:gd name="T4" fmla="*/ 2748987 w 2706"/>
              <a:gd name="T5" fmla="*/ 20092 h 640"/>
              <a:gd name="T6" fmla="*/ 2625676 w 2706"/>
              <a:gd name="T7" fmla="*/ 42416 h 640"/>
              <a:gd name="T8" fmla="*/ 2500239 w 2706"/>
              <a:gd name="T9" fmla="*/ 66973 h 640"/>
              <a:gd name="T10" fmla="*/ 2370549 w 2706"/>
              <a:gd name="T11" fmla="*/ 91529 h 640"/>
              <a:gd name="T12" fmla="*/ 2238734 w 2706"/>
              <a:gd name="T13" fmla="*/ 120551 h 640"/>
              <a:gd name="T14" fmla="*/ 2102667 w 2706"/>
              <a:gd name="T15" fmla="*/ 149572 h 640"/>
              <a:gd name="T16" fmla="*/ 1964473 w 2706"/>
              <a:gd name="T17" fmla="*/ 183059 h 640"/>
              <a:gd name="T18" fmla="*/ 1822028 w 2706"/>
              <a:gd name="T19" fmla="*/ 216545 h 640"/>
              <a:gd name="T20" fmla="*/ 1822028 w 2706"/>
              <a:gd name="T21" fmla="*/ 216545 h 640"/>
              <a:gd name="T22" fmla="*/ 1564775 w 2706"/>
              <a:gd name="T23" fmla="*/ 281285 h 640"/>
              <a:gd name="T24" fmla="*/ 1313901 w 2706"/>
              <a:gd name="T25" fmla="*/ 339328 h 640"/>
              <a:gd name="T26" fmla="*/ 1073657 w 2706"/>
              <a:gd name="T27" fmla="*/ 392906 h 640"/>
              <a:gd name="T28" fmla="*/ 841917 w 2706"/>
              <a:gd name="T29" fmla="*/ 444252 h 640"/>
              <a:gd name="T30" fmla="*/ 620808 w 2706"/>
              <a:gd name="T31" fmla="*/ 488900 h 640"/>
              <a:gd name="T32" fmla="*/ 406076 w 2706"/>
              <a:gd name="T33" fmla="*/ 529084 h 640"/>
              <a:gd name="T34" fmla="*/ 199849 w 2706"/>
              <a:gd name="T35" fmla="*/ 567035 h 640"/>
              <a:gd name="T36" fmla="*/ 0 w 2706"/>
              <a:gd name="T37" fmla="*/ 600521 h 640"/>
              <a:gd name="T38" fmla="*/ 0 w 2706"/>
              <a:gd name="T39" fmla="*/ 600521 h 640"/>
              <a:gd name="T40" fmla="*/ 138193 w 2706"/>
              <a:gd name="T41" fmla="*/ 620613 h 640"/>
              <a:gd name="T42" fmla="*/ 270009 w 2706"/>
              <a:gd name="T43" fmla="*/ 638473 h 640"/>
              <a:gd name="T44" fmla="*/ 397572 w 2706"/>
              <a:gd name="T45" fmla="*/ 654100 h 640"/>
              <a:gd name="T46" fmla="*/ 523009 w 2706"/>
              <a:gd name="T47" fmla="*/ 667494 h 640"/>
              <a:gd name="T48" fmla="*/ 644194 w 2706"/>
              <a:gd name="T49" fmla="*/ 680889 h 640"/>
              <a:gd name="T50" fmla="*/ 761127 w 2706"/>
              <a:gd name="T51" fmla="*/ 689818 h 640"/>
              <a:gd name="T52" fmla="*/ 873808 w 2706"/>
              <a:gd name="T53" fmla="*/ 698748 h 640"/>
              <a:gd name="T54" fmla="*/ 984363 w 2706"/>
              <a:gd name="T55" fmla="*/ 705445 h 640"/>
              <a:gd name="T56" fmla="*/ 1092791 w 2706"/>
              <a:gd name="T57" fmla="*/ 709910 h 640"/>
              <a:gd name="T58" fmla="*/ 1196968 w 2706"/>
              <a:gd name="T59" fmla="*/ 712143 h 640"/>
              <a:gd name="T60" fmla="*/ 1296892 w 2706"/>
              <a:gd name="T61" fmla="*/ 714375 h 640"/>
              <a:gd name="T62" fmla="*/ 1394691 w 2706"/>
              <a:gd name="T63" fmla="*/ 714375 h 640"/>
              <a:gd name="T64" fmla="*/ 1490363 w 2706"/>
              <a:gd name="T65" fmla="*/ 712143 h 640"/>
              <a:gd name="T66" fmla="*/ 1583910 w 2706"/>
              <a:gd name="T67" fmla="*/ 709910 h 640"/>
              <a:gd name="T68" fmla="*/ 1673204 w 2706"/>
              <a:gd name="T69" fmla="*/ 705445 h 640"/>
              <a:gd name="T70" fmla="*/ 1760372 w 2706"/>
              <a:gd name="T71" fmla="*/ 698748 h 640"/>
              <a:gd name="T72" fmla="*/ 1843288 w 2706"/>
              <a:gd name="T73" fmla="*/ 692051 h 640"/>
              <a:gd name="T74" fmla="*/ 1926204 w 2706"/>
              <a:gd name="T75" fmla="*/ 683121 h 640"/>
              <a:gd name="T76" fmla="*/ 2004868 w 2706"/>
              <a:gd name="T77" fmla="*/ 671959 h 640"/>
              <a:gd name="T78" fmla="*/ 2083532 w 2706"/>
              <a:gd name="T79" fmla="*/ 660797 h 640"/>
              <a:gd name="T80" fmla="*/ 2157944 w 2706"/>
              <a:gd name="T81" fmla="*/ 647402 h 640"/>
              <a:gd name="T82" fmla="*/ 2232356 w 2706"/>
              <a:gd name="T83" fmla="*/ 634008 h 640"/>
              <a:gd name="T84" fmla="*/ 2302516 w 2706"/>
              <a:gd name="T85" fmla="*/ 618381 h 640"/>
              <a:gd name="T86" fmla="*/ 2372675 w 2706"/>
              <a:gd name="T87" fmla="*/ 602754 h 640"/>
              <a:gd name="T88" fmla="*/ 2440709 w 2706"/>
              <a:gd name="T89" fmla="*/ 584895 h 640"/>
              <a:gd name="T90" fmla="*/ 2506617 w 2706"/>
              <a:gd name="T91" fmla="*/ 567035 h 640"/>
              <a:gd name="T92" fmla="*/ 2570398 w 2706"/>
              <a:gd name="T93" fmla="*/ 546943 h 640"/>
              <a:gd name="T94" fmla="*/ 2634180 w 2706"/>
              <a:gd name="T95" fmla="*/ 526852 h 640"/>
              <a:gd name="T96" fmla="*/ 2755365 w 2706"/>
              <a:gd name="T97" fmla="*/ 482203 h 640"/>
              <a:gd name="T98" fmla="*/ 2872298 w 2706"/>
              <a:gd name="T99" fmla="*/ 435322 h 640"/>
              <a:gd name="T100" fmla="*/ 2872298 w 2706"/>
              <a:gd name="T101" fmla="*/ 435322 h 640"/>
              <a:gd name="T102" fmla="*/ 2876550 w 2706"/>
              <a:gd name="T103" fmla="*/ 433090 h 640"/>
              <a:gd name="T104" fmla="*/ 2876550 w 2706"/>
              <a:gd name="T105" fmla="*/ 433090 h 640"/>
              <a:gd name="T106" fmla="*/ 2876550 w 2706"/>
              <a:gd name="T107" fmla="*/ 0 h 640"/>
              <a:gd name="T108" fmla="*/ 2876550 w 2706"/>
              <a:gd name="T109" fmla="*/ 0 h 640"/>
              <a:gd name="T110" fmla="*/ 2870172 w 2706"/>
              <a:gd name="T111" fmla="*/ 0 h 640"/>
              <a:gd name="T112" fmla="*/ 2870172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545138 w 5216"/>
              <a:gd name="T1" fmla="*/ 797300 h 762"/>
              <a:gd name="T2" fmla="*/ 5298498 w 5216"/>
              <a:gd name="T3" fmla="*/ 766033 h 762"/>
              <a:gd name="T4" fmla="*/ 4760569 w 5216"/>
              <a:gd name="T5" fmla="*/ 681167 h 762"/>
              <a:gd name="T6" fmla="*/ 4160980 w 5216"/>
              <a:gd name="T7" fmla="*/ 567267 h 762"/>
              <a:gd name="T8" fmla="*/ 3493352 w 5216"/>
              <a:gd name="T9" fmla="*/ 417633 h 762"/>
              <a:gd name="T10" fmla="*/ 3131897 w 5216"/>
              <a:gd name="T11" fmla="*/ 330533 h 762"/>
              <a:gd name="T12" fmla="*/ 2851239 w 5216"/>
              <a:gd name="T13" fmla="*/ 263533 h 762"/>
              <a:gd name="T14" fmla="*/ 2583337 w 5216"/>
              <a:gd name="T15" fmla="*/ 205467 h 762"/>
              <a:gd name="T16" fmla="*/ 2328193 w 5216"/>
              <a:gd name="T17" fmla="*/ 156333 h 762"/>
              <a:gd name="T18" fmla="*/ 2083679 w 5216"/>
              <a:gd name="T19" fmla="*/ 113900 h 762"/>
              <a:gd name="T20" fmla="*/ 1849797 w 5216"/>
              <a:gd name="T21" fmla="*/ 80400 h 762"/>
              <a:gd name="T22" fmla="*/ 1418178 w 5216"/>
              <a:gd name="T23" fmla="*/ 31267 h 762"/>
              <a:gd name="T24" fmla="*/ 1031209 w 5216"/>
              <a:gd name="T25" fmla="*/ 4467 h 762"/>
              <a:gd name="T26" fmla="*/ 684637 w 5216"/>
              <a:gd name="T27" fmla="*/ 0 h 762"/>
              <a:gd name="T28" fmla="*/ 380590 w 5216"/>
              <a:gd name="T29" fmla="*/ 11167 h 762"/>
              <a:gd name="T30" fmla="*/ 116941 w 5216"/>
              <a:gd name="T31" fmla="*/ 35733 h 762"/>
              <a:gd name="T32" fmla="*/ 0 w 5216"/>
              <a:gd name="T33" fmla="*/ 53600 h 762"/>
              <a:gd name="T34" fmla="*/ 333814 w 5216"/>
              <a:gd name="T35" fmla="*/ 96033 h 762"/>
              <a:gd name="T36" fmla="*/ 693142 w 5216"/>
              <a:gd name="T37" fmla="*/ 156333 h 762"/>
              <a:gd name="T38" fmla="*/ 1077985 w 5216"/>
              <a:gd name="T39" fmla="*/ 234500 h 762"/>
              <a:gd name="T40" fmla="*/ 1490468 w 5216"/>
              <a:gd name="T41" fmla="*/ 330533 h 762"/>
              <a:gd name="T42" fmla="*/ 1866806 w 5216"/>
              <a:gd name="T43" fmla="*/ 422100 h 762"/>
              <a:gd name="T44" fmla="*/ 2559949 w 5216"/>
              <a:gd name="T45" fmla="*/ 576200 h 762"/>
              <a:gd name="T46" fmla="*/ 2878879 w 5216"/>
              <a:gd name="T47" fmla="*/ 638733 h 762"/>
              <a:gd name="T48" fmla="*/ 3180800 w 5216"/>
              <a:gd name="T49" fmla="*/ 692333 h 762"/>
              <a:gd name="T50" fmla="*/ 3465711 w 5216"/>
              <a:gd name="T51" fmla="*/ 739233 h 762"/>
              <a:gd name="T52" fmla="*/ 3733613 w 5216"/>
              <a:gd name="T53" fmla="*/ 774967 h 762"/>
              <a:gd name="T54" fmla="*/ 3986631 w 5216"/>
              <a:gd name="T55" fmla="*/ 806233 h 762"/>
              <a:gd name="T56" fmla="*/ 4224766 w 5216"/>
              <a:gd name="T57" fmla="*/ 826333 h 762"/>
              <a:gd name="T58" fmla="*/ 4448017 w 5216"/>
              <a:gd name="T59" fmla="*/ 841967 h 762"/>
              <a:gd name="T60" fmla="*/ 4660637 w 5216"/>
              <a:gd name="T61" fmla="*/ 850900 h 762"/>
              <a:gd name="T62" fmla="*/ 4858374 w 5216"/>
              <a:gd name="T63" fmla="*/ 850900 h 762"/>
              <a:gd name="T64" fmla="*/ 5045480 w 5216"/>
              <a:gd name="T65" fmla="*/ 846433 h 762"/>
              <a:gd name="T66" fmla="*/ 5221955 w 5216"/>
              <a:gd name="T67" fmla="*/ 835267 h 762"/>
              <a:gd name="T68" fmla="*/ 5387799 w 5216"/>
              <a:gd name="T69" fmla="*/ 817400 h 762"/>
              <a:gd name="T70" fmla="*/ 5545138 w 5216"/>
              <a:gd name="T71" fmla="*/ 797300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8140 h 694"/>
              <a:gd name="T2" fmla="*/ 0 w 5144"/>
              <a:gd name="T3" fmla="*/ 78140 h 694"/>
              <a:gd name="T4" fmla="*/ 19131 w 5144"/>
              <a:gd name="T5" fmla="*/ 73675 h 694"/>
              <a:gd name="T6" fmla="*/ 76526 w 5144"/>
              <a:gd name="T7" fmla="*/ 62512 h 694"/>
              <a:gd name="T8" fmla="*/ 174309 w 5144"/>
              <a:gd name="T9" fmla="*/ 46884 h 694"/>
              <a:gd name="T10" fmla="*/ 238081 w 5144"/>
              <a:gd name="T11" fmla="*/ 37954 h 694"/>
              <a:gd name="T12" fmla="*/ 312481 w 5144"/>
              <a:gd name="T13" fmla="*/ 29023 h 694"/>
              <a:gd name="T14" fmla="*/ 395384 w 5144"/>
              <a:gd name="T15" fmla="*/ 22326 h 694"/>
              <a:gd name="T16" fmla="*/ 491041 w 5144"/>
              <a:gd name="T17" fmla="*/ 15628 h 694"/>
              <a:gd name="T18" fmla="*/ 595201 w 5144"/>
              <a:gd name="T19" fmla="*/ 8930 h 694"/>
              <a:gd name="T20" fmla="*/ 712116 w 5144"/>
              <a:gd name="T21" fmla="*/ 4465 h 694"/>
              <a:gd name="T22" fmla="*/ 839659 w 5144"/>
              <a:gd name="T23" fmla="*/ 2233 h 694"/>
              <a:gd name="T24" fmla="*/ 977831 w 5144"/>
              <a:gd name="T25" fmla="*/ 0 h 694"/>
              <a:gd name="T26" fmla="*/ 1126631 w 5144"/>
              <a:gd name="T27" fmla="*/ 2233 h 694"/>
              <a:gd name="T28" fmla="*/ 1286060 w 5144"/>
              <a:gd name="T29" fmla="*/ 6698 h 694"/>
              <a:gd name="T30" fmla="*/ 1458243 w 5144"/>
              <a:gd name="T31" fmla="*/ 15628 h 694"/>
              <a:gd name="T32" fmla="*/ 1641055 w 5144"/>
              <a:gd name="T33" fmla="*/ 26791 h 694"/>
              <a:gd name="T34" fmla="*/ 1834496 w 5144"/>
              <a:gd name="T35" fmla="*/ 44651 h 694"/>
              <a:gd name="T36" fmla="*/ 2040691 w 5144"/>
              <a:gd name="T37" fmla="*/ 64744 h 694"/>
              <a:gd name="T38" fmla="*/ 2259640 w 5144"/>
              <a:gd name="T39" fmla="*/ 89303 h 694"/>
              <a:gd name="T40" fmla="*/ 2489217 w 5144"/>
              <a:gd name="T41" fmla="*/ 118326 h 694"/>
              <a:gd name="T42" fmla="*/ 2731549 w 5144"/>
              <a:gd name="T43" fmla="*/ 154047 h 694"/>
              <a:gd name="T44" fmla="*/ 2984510 w 5144"/>
              <a:gd name="T45" fmla="*/ 194233 h 694"/>
              <a:gd name="T46" fmla="*/ 3250225 w 5144"/>
              <a:gd name="T47" fmla="*/ 241117 h 694"/>
              <a:gd name="T48" fmla="*/ 3528694 w 5144"/>
              <a:gd name="T49" fmla="*/ 296931 h 694"/>
              <a:gd name="T50" fmla="*/ 3819918 w 5144"/>
              <a:gd name="T51" fmla="*/ 357210 h 694"/>
              <a:gd name="T52" fmla="*/ 4123895 w 5144"/>
              <a:gd name="T53" fmla="*/ 424187 h 694"/>
              <a:gd name="T54" fmla="*/ 4440628 w 5144"/>
              <a:gd name="T55" fmla="*/ 500095 h 694"/>
              <a:gd name="T56" fmla="*/ 4770114 w 5144"/>
              <a:gd name="T57" fmla="*/ 582699 h 694"/>
              <a:gd name="T58" fmla="*/ 5112355 w 5144"/>
              <a:gd name="T59" fmla="*/ 674235 h 694"/>
              <a:gd name="T60" fmla="*/ 5467350 w 5144"/>
              <a:gd name="T61" fmla="*/ 774700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652463 h 584"/>
              <a:gd name="T2" fmla="*/ 0 w 3112"/>
              <a:gd name="T3" fmla="*/ 652463 h 584"/>
              <a:gd name="T4" fmla="*/ 95633 w 3112"/>
              <a:gd name="T5" fmla="*/ 625649 h 584"/>
              <a:gd name="T6" fmla="*/ 357028 w 3112"/>
              <a:gd name="T7" fmla="*/ 556381 h 584"/>
              <a:gd name="T8" fmla="*/ 537668 w 3112"/>
              <a:gd name="T9" fmla="*/ 509457 h 584"/>
              <a:gd name="T10" fmla="*/ 745934 w 3112"/>
              <a:gd name="T11" fmla="*/ 458065 h 584"/>
              <a:gd name="T12" fmla="*/ 977578 w 3112"/>
              <a:gd name="T13" fmla="*/ 402203 h 584"/>
              <a:gd name="T14" fmla="*/ 1226223 w 3112"/>
              <a:gd name="T15" fmla="*/ 341873 h 584"/>
              <a:gd name="T16" fmla="*/ 1489743 w 3112"/>
              <a:gd name="T17" fmla="*/ 283777 h 584"/>
              <a:gd name="T18" fmla="*/ 1759640 w 3112"/>
              <a:gd name="T19" fmla="*/ 225681 h 584"/>
              <a:gd name="T20" fmla="*/ 2035912 w 3112"/>
              <a:gd name="T21" fmla="*/ 172054 h 584"/>
              <a:gd name="T22" fmla="*/ 2310059 w 3112"/>
              <a:gd name="T23" fmla="*/ 120661 h 584"/>
              <a:gd name="T24" fmla="*/ 2446070 w 3112"/>
              <a:gd name="T25" fmla="*/ 98316 h 584"/>
              <a:gd name="T26" fmla="*/ 2577830 w 3112"/>
              <a:gd name="T27" fmla="*/ 75972 h 584"/>
              <a:gd name="T28" fmla="*/ 2709591 w 3112"/>
              <a:gd name="T29" fmla="*/ 58096 h 584"/>
              <a:gd name="T30" fmla="*/ 2837101 w 3112"/>
              <a:gd name="T31" fmla="*/ 40220 h 584"/>
              <a:gd name="T32" fmla="*/ 2962486 w 3112"/>
              <a:gd name="T33" fmla="*/ 26814 h 584"/>
              <a:gd name="T34" fmla="*/ 3081495 w 3112"/>
              <a:gd name="T35" fmla="*/ 15641 h 584"/>
              <a:gd name="T36" fmla="*/ 3196254 w 3112"/>
              <a:gd name="T37" fmla="*/ 6703 h 584"/>
              <a:gd name="T38" fmla="*/ 3306763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719055 w 8196"/>
              <a:gd name="T1" fmla="*/ 570733 h 1192"/>
              <a:gd name="T2" fmla="*/ 8557275 w 8196"/>
              <a:gd name="T3" fmla="*/ 635386 h 1192"/>
              <a:gd name="T4" fmla="*/ 8384853 w 8196"/>
              <a:gd name="T5" fmla="*/ 691122 h 1192"/>
              <a:gd name="T6" fmla="*/ 8201787 w 8196"/>
              <a:gd name="T7" fmla="*/ 742398 h 1192"/>
              <a:gd name="T8" fmla="*/ 8005948 w 8196"/>
              <a:gd name="T9" fmla="*/ 782528 h 1192"/>
              <a:gd name="T10" fmla="*/ 7793081 w 8196"/>
              <a:gd name="T11" fmla="*/ 813740 h 1192"/>
              <a:gd name="T12" fmla="*/ 7563184 w 8196"/>
              <a:gd name="T13" fmla="*/ 836034 h 1192"/>
              <a:gd name="T14" fmla="*/ 7314129 w 8196"/>
              <a:gd name="T15" fmla="*/ 849411 h 1192"/>
              <a:gd name="T16" fmla="*/ 7043787 w 8196"/>
              <a:gd name="T17" fmla="*/ 847181 h 1192"/>
              <a:gd name="T18" fmla="*/ 6750030 w 8196"/>
              <a:gd name="T19" fmla="*/ 836034 h 1192"/>
              <a:gd name="T20" fmla="*/ 6430729 w 8196"/>
              <a:gd name="T21" fmla="*/ 809281 h 1192"/>
              <a:gd name="T22" fmla="*/ 6083754 w 8196"/>
              <a:gd name="T23" fmla="*/ 769151 h 1192"/>
              <a:gd name="T24" fmla="*/ 5709108 w 8196"/>
              <a:gd name="T25" fmla="*/ 715645 h 1192"/>
              <a:gd name="T26" fmla="*/ 5302531 w 8196"/>
              <a:gd name="T27" fmla="*/ 644304 h 1192"/>
              <a:gd name="T28" fmla="*/ 4861895 w 8196"/>
              <a:gd name="T29" fmla="*/ 557356 h 1192"/>
              <a:gd name="T30" fmla="*/ 4387200 w 8196"/>
              <a:gd name="T31" fmla="*/ 452573 h 1192"/>
              <a:gd name="T32" fmla="*/ 3874189 w 8196"/>
              <a:gd name="T33" fmla="*/ 329955 h 1192"/>
              <a:gd name="T34" fmla="*/ 3614491 w 8196"/>
              <a:gd name="T35" fmla="*/ 267531 h 1192"/>
              <a:gd name="T36" fmla="*/ 3122767 w 8196"/>
              <a:gd name="T37" fmla="*/ 164977 h 1192"/>
              <a:gd name="T38" fmla="*/ 2673616 w 8196"/>
              <a:gd name="T39" fmla="*/ 91406 h 1192"/>
              <a:gd name="T40" fmla="*/ 2262782 w 8196"/>
              <a:gd name="T41" fmla="*/ 40130 h 1192"/>
              <a:gd name="T42" fmla="*/ 1890264 w 8196"/>
              <a:gd name="T43" fmla="*/ 11147 h 1192"/>
              <a:gd name="T44" fmla="*/ 1556062 w 8196"/>
              <a:gd name="T45" fmla="*/ 0 h 1192"/>
              <a:gd name="T46" fmla="*/ 1258047 w 8196"/>
              <a:gd name="T47" fmla="*/ 4459 h 1192"/>
              <a:gd name="T48" fmla="*/ 994091 w 8196"/>
              <a:gd name="T49" fmla="*/ 22294 h 1192"/>
              <a:gd name="T50" fmla="*/ 762066 w 8196"/>
              <a:gd name="T51" fmla="*/ 49047 h 1192"/>
              <a:gd name="T52" fmla="*/ 564099 w 8196"/>
              <a:gd name="T53" fmla="*/ 82489 h 1192"/>
              <a:gd name="T54" fmla="*/ 398062 w 8196"/>
              <a:gd name="T55" fmla="*/ 120389 h 1192"/>
              <a:gd name="T56" fmla="*/ 263956 w 8196"/>
              <a:gd name="T57" fmla="*/ 160519 h 1192"/>
              <a:gd name="T58" fmla="*/ 157522 w 8196"/>
              <a:gd name="T59" fmla="*/ 196189 h 1192"/>
              <a:gd name="T60" fmla="*/ 51088 w 8196"/>
              <a:gd name="T61" fmla="*/ 240778 h 1192"/>
              <a:gd name="T62" fmla="*/ 0 w 8196"/>
              <a:gd name="T63" fmla="*/ 267531 h 1192"/>
              <a:gd name="T64" fmla="*/ 8719055 w 8196"/>
              <a:gd name="T65" fmla="*/ 1328737 h 1192"/>
              <a:gd name="T66" fmla="*/ 8723312 w 8196"/>
              <a:gd name="T67" fmla="*/ 1322049 h 1192"/>
              <a:gd name="T68" fmla="*/ 8723312 w 8196"/>
              <a:gd name="T69" fmla="*/ 568503 h 1192"/>
              <a:gd name="T70" fmla="*/ 8719055 w 8196"/>
              <a:gd name="T71" fmla="*/ 570733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30867-946C-449D-9948-8FC733A43F7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63726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5125" y="73025"/>
            <a:ext cx="8474075" cy="1116013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4650" y="1600200"/>
            <a:ext cx="846455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420100" y="6499225"/>
            <a:ext cx="609600" cy="2444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6B908-60D7-4BC3-A05A-56722709133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xfrm>
            <a:off x="1219200" y="6527800"/>
            <a:ext cx="6705600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378119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ltGray">
          <a:xfrm>
            <a:off x="1588" y="-1588"/>
            <a:ext cx="9140825" cy="68564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de-DE" altLang="de-DE" smtClean="0"/>
          </a:p>
        </p:txBody>
      </p:sp>
      <p:sp>
        <p:nvSpPr>
          <p:cNvPr id="47207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8100" y="6743700"/>
            <a:ext cx="14288" cy="539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0" indent="0" algn="ctr">
              <a:buFont typeface="Arial" charset="0"/>
              <a:buNone/>
              <a:defRPr/>
            </a:lvl1pPr>
          </a:lstStyle>
          <a:p>
            <a:pPr lvl="0"/>
            <a:r>
              <a:rPr lang="en-US" altLang="de-DE" noProof="0" smtClean="0"/>
              <a:t>I</a:t>
            </a:r>
          </a:p>
        </p:txBody>
      </p:sp>
      <p:sp>
        <p:nvSpPr>
          <p:cNvPr id="472072" name="Rectangle 8"/>
          <p:cNvSpPr>
            <a:spLocks noGrp="1" noChangeArrowheads="1"/>
          </p:cNvSpPr>
          <p:nvPr>
            <p:ph type="ctrTitle"/>
          </p:nvPr>
        </p:nvSpPr>
        <p:spPr>
          <a:xfrm>
            <a:off x="190500" y="1881188"/>
            <a:ext cx="8763000" cy="309086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altLang="de-DE" noProof="0" smtClean="0"/>
              <a:t>Titelmasterformat durch Klicken bearbeiten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420100" y="6499225"/>
            <a:ext cx="6096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4E5FB-21A2-4FF9-995C-EC9C76054AF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1219200" y="6527800"/>
            <a:ext cx="670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816317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5125" y="73025"/>
            <a:ext cx="8474075" cy="1116013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74650" y="1600200"/>
            <a:ext cx="4156075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83125" y="1600200"/>
            <a:ext cx="4156075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>
          <a:xfrm>
            <a:off x="8420100" y="6499225"/>
            <a:ext cx="6096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3915C2D-8C15-49DE-8761-D7C75CA58B5F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219200" y="6527800"/>
            <a:ext cx="670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886084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7"/>
          <p:cNvPicPr>
            <a:picLocks noChangeAspect="1"/>
          </p:cNvPicPr>
          <p:nvPr/>
        </p:nvPicPr>
        <p:blipFill rotWithShape="1">
          <a:blip r:embed="rId10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627784" cy="6879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rafik 15"/>
          <p:cNvPicPr preferRelativeResize="0">
            <a:picLocks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6201368"/>
            <a:ext cx="540000" cy="540000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</p:spPr>
      </p:pic>
      <p:pic>
        <p:nvPicPr>
          <p:cNvPr id="6" name="Bild 2" descr="klostermann_kopf_klein_2020"/>
          <p:cNvPicPr/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6201368"/>
            <a:ext cx="3600400" cy="46799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4" r:id="rId4"/>
    <p:sldLayoutId id="2147483657" r:id="rId5"/>
    <p:sldLayoutId id="2147483659" r:id="rId6"/>
    <p:sldLayoutId id="2147483660" r:id="rId7"/>
    <p:sldLayoutId id="2147483664" r:id="rId8"/>
  </p:sldLayoutIdLst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lang="de-DE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de-DE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de-DE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de-DE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de-DE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de-DE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de-DE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de-DE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schmidt@klostermann-rae.de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idx="4294967295"/>
          </p:nvPr>
        </p:nvSpPr>
        <p:spPr>
          <a:xfrm>
            <a:off x="899592" y="836712"/>
            <a:ext cx="8496944" cy="1152128"/>
          </a:xfrm>
          <a:prstGeom prst="rect">
            <a:avLst/>
          </a:prstGeom>
        </p:spPr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de-DE" altLang="de-DE" sz="4800" b="1" dirty="0" smtClean="0">
                <a:solidFill>
                  <a:srgbClr val="C00000"/>
                </a:solidFill>
              </a:rPr>
              <a:t>Corona-Krise</a:t>
            </a:r>
            <a:r>
              <a:rPr lang="de-DE" altLang="de-DE" sz="4800" b="1" dirty="0" smtClean="0">
                <a:solidFill>
                  <a:srgbClr val="FF0000"/>
                </a:solidFill>
              </a:rPr>
              <a:t/>
            </a:r>
            <a:br>
              <a:rPr lang="de-DE" altLang="de-DE" sz="4800" b="1" dirty="0" smtClean="0">
                <a:solidFill>
                  <a:srgbClr val="FF0000"/>
                </a:solidFill>
              </a:rPr>
            </a:br>
            <a:r>
              <a:rPr lang="de-DE" altLang="de-DE" sz="4800" b="1" dirty="0" smtClean="0"/>
              <a:t>Kurzarbeit </a:t>
            </a:r>
            <a:r>
              <a:rPr lang="de-DE" altLang="de-DE" sz="4800" b="1" dirty="0"/>
              <a:t>und alternative Arbeitszeitmodelle </a:t>
            </a:r>
            <a:r>
              <a:rPr lang="de-DE" altLang="de-DE" sz="4800" b="1" dirty="0" smtClean="0"/>
              <a:t/>
            </a:r>
            <a:br>
              <a:rPr lang="de-DE" altLang="de-DE" sz="4800" b="1" dirty="0" smtClean="0"/>
            </a:br>
            <a:r>
              <a:rPr lang="de-DE" altLang="de-DE" sz="4800" b="1" dirty="0" smtClean="0"/>
              <a:t>in und nach der Krise</a:t>
            </a:r>
            <a:r>
              <a:rPr lang="de-DE" altLang="de-DE" sz="4800" dirty="0" smtClean="0"/>
              <a:t> </a:t>
            </a:r>
            <a:r>
              <a:rPr lang="de-DE" sz="2700" dirty="0" smtClean="0"/>
              <a:t/>
            </a:r>
            <a:br>
              <a:rPr lang="de-DE" sz="2700" dirty="0" smtClean="0"/>
            </a:br>
            <a:r>
              <a:rPr lang="de-DE" sz="2000" dirty="0" smtClean="0"/>
              <a:t/>
            </a:r>
            <a:br>
              <a:rPr lang="de-DE" sz="2000" dirty="0" smtClean="0"/>
            </a:br>
            <a:r>
              <a:rPr lang="de-DE" sz="2000" dirty="0" smtClean="0"/>
              <a:t>     </a:t>
            </a:r>
            <a:r>
              <a:rPr lang="de-DE" sz="1800" b="1" dirty="0" smtClean="0"/>
              <a:t>Norbert H. Müller		   Marc Rumpenhorst		Dr</a:t>
            </a:r>
            <a:r>
              <a:rPr lang="de-DE" sz="1800" b="1" dirty="0"/>
              <a:t>. Stephan Fahrig LL.M</a:t>
            </a:r>
            <a:r>
              <a:rPr lang="de-DE" sz="1800" b="1" dirty="0" smtClean="0"/>
              <a:t>. </a:t>
            </a:r>
            <a:br>
              <a:rPr lang="de-DE" sz="1800" b="1" dirty="0" smtClean="0"/>
            </a:br>
            <a:r>
              <a:rPr lang="de-DE" sz="1800" dirty="0" smtClean="0"/>
              <a:t>     Rechtsanwalt 		     Rechtsanwalt 		Rechtsanwalt I Notar</a:t>
            </a:r>
            <a:br>
              <a:rPr lang="de-DE" sz="1800" dirty="0" smtClean="0"/>
            </a:br>
            <a:r>
              <a:rPr lang="de-DE" sz="1800" dirty="0" smtClean="0"/>
              <a:t> Fachanwalt </a:t>
            </a:r>
            <a:r>
              <a:rPr lang="de-DE" sz="1800" dirty="0"/>
              <a:t>für </a:t>
            </a:r>
            <a:r>
              <a:rPr lang="de-DE" sz="1800" dirty="0" smtClean="0"/>
              <a:t>Arbeitsrecht 	Fachanwalt </a:t>
            </a:r>
            <a:r>
              <a:rPr lang="de-DE" sz="1800" dirty="0"/>
              <a:t>für Arbeitsrecht </a:t>
            </a:r>
            <a:r>
              <a:rPr lang="de-DE" sz="1800" dirty="0" smtClean="0"/>
              <a:t>	Fachanwalt für Arbeitsrecht</a:t>
            </a:r>
            <a:r>
              <a:rPr lang="de-DE" sz="1800" dirty="0"/>
              <a:t>  </a:t>
            </a:r>
            <a:r>
              <a:rPr lang="de-DE" sz="1800" dirty="0" smtClean="0"/>
              <a:t>       </a:t>
            </a:r>
            <a:br>
              <a:rPr lang="de-DE" sz="1800" dirty="0" smtClean="0"/>
            </a:br>
            <a:r>
              <a:rPr lang="de-DE" sz="1800" dirty="0"/>
              <a:t> </a:t>
            </a:r>
            <a:r>
              <a:rPr lang="de-DE" sz="1800" dirty="0" smtClean="0"/>
              <a:t>      Fachanwalt für Steuerrecht	     Fachanwalt für Medizinrecht	                                       								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25433140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>
          <a:xfrm>
            <a:off x="2987824" y="-27384"/>
            <a:ext cx="5760640" cy="1224136"/>
          </a:xfrm>
        </p:spPr>
        <p:txBody>
          <a:bodyPr/>
          <a:lstStyle/>
          <a:p>
            <a:r>
              <a:rPr lang="de-DE" altLang="de-DE" sz="3600" dirty="0" smtClean="0"/>
              <a:t>Kollektivarbeitsrechtliche </a:t>
            </a:r>
            <a:r>
              <a:rPr lang="de-DE" altLang="de-DE" sz="3600" dirty="0"/>
              <a:t>Zulässigkeit </a:t>
            </a:r>
            <a:r>
              <a:rPr lang="de-DE" altLang="de-DE" sz="3600" dirty="0" smtClean="0"/>
              <a:t>von </a:t>
            </a:r>
            <a:r>
              <a:rPr lang="de-DE" altLang="de-DE" sz="3600" dirty="0"/>
              <a:t>Kurzarbeit</a:t>
            </a:r>
          </a:p>
        </p:txBody>
      </p:sp>
      <p:sp>
        <p:nvSpPr>
          <p:cNvPr id="2467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79450" y="1600200"/>
            <a:ext cx="8464550" cy="4525963"/>
          </a:xfrm>
          <a:prstGeom prst="rect">
            <a:avLst/>
          </a:prstGeom>
        </p:spPr>
        <p:txBody>
          <a:bodyPr/>
          <a:lstStyle/>
          <a:p>
            <a:pPr>
              <a:buSzTx/>
            </a:pPr>
            <a:endParaRPr lang="de-DE" altLang="de-DE" sz="2200" b="1" dirty="0" smtClean="0"/>
          </a:p>
          <a:p>
            <a:pPr>
              <a:buSzTx/>
            </a:pPr>
            <a:r>
              <a:rPr lang="de-DE" altLang="de-DE" sz="2200" b="1" dirty="0" smtClean="0">
                <a:solidFill>
                  <a:srgbClr val="FF0000"/>
                </a:solidFill>
              </a:rPr>
              <a:t>Beteiligung </a:t>
            </a:r>
            <a:r>
              <a:rPr lang="de-DE" altLang="de-DE" sz="2200" b="1" dirty="0">
                <a:solidFill>
                  <a:srgbClr val="FF0000"/>
                </a:solidFill>
              </a:rPr>
              <a:t>des </a:t>
            </a:r>
            <a:r>
              <a:rPr lang="de-DE" altLang="de-DE" sz="2200" b="1" dirty="0" smtClean="0">
                <a:solidFill>
                  <a:srgbClr val="FF0000"/>
                </a:solidFill>
              </a:rPr>
              <a:t>Betriebsrats</a:t>
            </a:r>
            <a:endParaRPr lang="de-DE" altLang="de-DE" sz="2200" b="1" dirty="0">
              <a:solidFill>
                <a:srgbClr val="FF0000"/>
              </a:solidFill>
            </a:endParaRPr>
          </a:p>
          <a:p>
            <a:pPr marL="365125" indent="-365125">
              <a:buSzTx/>
              <a:buNone/>
            </a:pPr>
            <a:r>
              <a:rPr lang="de-DE" altLang="de-DE" sz="2200" dirty="0" smtClean="0"/>
              <a:t>	Kollektivarbeitsrechtlich </a:t>
            </a:r>
            <a:r>
              <a:rPr lang="de-DE" altLang="de-DE" sz="2200" dirty="0"/>
              <a:t>muss das Unternehmen den</a:t>
            </a:r>
          </a:p>
          <a:p>
            <a:pPr>
              <a:buSzTx/>
              <a:buFontTx/>
              <a:buNone/>
            </a:pPr>
            <a:r>
              <a:rPr lang="de-DE" altLang="de-DE" sz="2200" dirty="0"/>
              <a:t>	</a:t>
            </a:r>
            <a:r>
              <a:rPr lang="de-DE" altLang="de-DE" sz="2200" dirty="0" smtClean="0"/>
              <a:t>Betriebsrat </a:t>
            </a:r>
            <a:r>
              <a:rPr lang="de-DE" altLang="de-DE" sz="2200" dirty="0"/>
              <a:t>nach § 87 Abs. 1 Nr. 3 BetrVG bei der</a:t>
            </a:r>
          </a:p>
          <a:p>
            <a:pPr>
              <a:buSzTx/>
              <a:buFontTx/>
              <a:buNone/>
            </a:pPr>
            <a:r>
              <a:rPr lang="de-DE" altLang="de-DE" sz="2200" dirty="0"/>
              <a:t>	Einführung von Kurzarbeit zwingend beteiligen</a:t>
            </a:r>
          </a:p>
          <a:p>
            <a:pPr>
              <a:buSzTx/>
              <a:buFontTx/>
              <a:buChar char="-"/>
            </a:pPr>
            <a:endParaRPr lang="de-DE" altLang="de-DE" sz="2200" dirty="0"/>
          </a:p>
          <a:p>
            <a:pPr>
              <a:buSzTx/>
            </a:pPr>
            <a:r>
              <a:rPr lang="de-DE" altLang="de-DE" sz="2200" b="1" dirty="0"/>
              <a:t>Unterrichtung des </a:t>
            </a:r>
            <a:r>
              <a:rPr lang="de-DE" altLang="de-DE" sz="2200" b="1" dirty="0" smtClean="0"/>
              <a:t>Wirtschaftsausschusses</a:t>
            </a:r>
            <a:endParaRPr lang="de-DE" altLang="de-DE" sz="2200" b="1" dirty="0"/>
          </a:p>
          <a:p>
            <a:pPr>
              <a:buSzTx/>
              <a:buFontTx/>
              <a:buNone/>
            </a:pPr>
            <a:r>
              <a:rPr lang="de-DE" altLang="de-DE" sz="2200" dirty="0"/>
              <a:t>	Ab 100 Arbeitnehmern ist zudem die Unterrichtung </a:t>
            </a:r>
            <a:endParaRPr lang="de-DE" altLang="de-DE" sz="2200" dirty="0" smtClean="0"/>
          </a:p>
          <a:p>
            <a:pPr>
              <a:buSzTx/>
              <a:buFontTx/>
              <a:buNone/>
            </a:pPr>
            <a:r>
              <a:rPr lang="de-DE" altLang="de-DE" sz="2200" dirty="0"/>
              <a:t>	</a:t>
            </a:r>
            <a:r>
              <a:rPr lang="de-DE" altLang="de-DE" sz="2200" dirty="0" smtClean="0"/>
              <a:t>des Wirtschaftsausschusses </a:t>
            </a:r>
            <a:r>
              <a:rPr lang="de-DE" altLang="de-DE" sz="2200" dirty="0"/>
              <a:t>nach § 106 BetrVG </a:t>
            </a:r>
            <a:endParaRPr lang="de-DE" altLang="de-DE" sz="2200" dirty="0" smtClean="0"/>
          </a:p>
          <a:p>
            <a:pPr>
              <a:buSzTx/>
              <a:buFontTx/>
              <a:buNone/>
            </a:pPr>
            <a:r>
              <a:rPr lang="de-DE" altLang="de-DE" sz="2200" dirty="0" smtClean="0"/>
              <a:t>	erforderlich</a:t>
            </a:r>
            <a:endParaRPr lang="de-DE" altLang="de-DE" sz="2200" dirty="0"/>
          </a:p>
          <a:p>
            <a:pPr>
              <a:buFont typeface="Arial" charset="0"/>
              <a:buNone/>
            </a:pPr>
            <a:endParaRPr lang="de-DE" altLang="de-DE" dirty="0"/>
          </a:p>
          <a:p>
            <a:pPr>
              <a:buFont typeface="Arial" charset="0"/>
              <a:buNone/>
            </a:pPr>
            <a:endParaRPr lang="de-DE" altLang="de-D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70298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600" dirty="0" smtClean="0"/>
              <a:t>Voraussetzungen </a:t>
            </a:r>
            <a:r>
              <a:rPr lang="de-DE" altLang="de-DE" sz="3600" dirty="0"/>
              <a:t>des Kurzarbeitergeldes</a:t>
            </a:r>
          </a:p>
        </p:txBody>
      </p:sp>
      <p:sp>
        <p:nvSpPr>
          <p:cNvPr id="2478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79450" y="1600200"/>
            <a:ext cx="8464550" cy="4525963"/>
          </a:xfrm>
          <a:prstGeom prst="rect">
            <a:avLst/>
          </a:prstGeom>
        </p:spPr>
        <p:txBody>
          <a:bodyPr/>
          <a:lstStyle/>
          <a:p>
            <a:pPr marL="457200" indent="-457200">
              <a:buFont typeface="Arial" charset="0"/>
              <a:buNone/>
            </a:pPr>
            <a:r>
              <a:rPr lang="de-DE" altLang="de-DE" sz="2400" b="1" dirty="0" smtClean="0"/>
              <a:t>Anspruch </a:t>
            </a:r>
            <a:r>
              <a:rPr lang="de-DE" altLang="de-DE" sz="2400" b="1" dirty="0"/>
              <a:t>auf Kurzarbeitergeld besteht, </a:t>
            </a:r>
            <a:r>
              <a:rPr lang="de-DE" altLang="de-DE" sz="2400" b="1" dirty="0">
                <a:solidFill>
                  <a:srgbClr val="4EE50B"/>
                </a:solidFill>
              </a:rPr>
              <a:t>wenn</a:t>
            </a:r>
            <a:r>
              <a:rPr lang="de-DE" altLang="de-DE" sz="2400" b="1" dirty="0"/>
              <a:t> </a:t>
            </a:r>
          </a:p>
          <a:p>
            <a:pPr marL="457200" indent="-457200">
              <a:buFont typeface="Arial" charset="0"/>
              <a:buNone/>
            </a:pPr>
            <a:endParaRPr lang="de-DE" altLang="de-DE" sz="2400" dirty="0"/>
          </a:p>
          <a:p>
            <a:pPr marL="858838" lvl="1" indent="-457200">
              <a:buFontTx/>
              <a:buNone/>
            </a:pPr>
            <a:r>
              <a:rPr lang="de-DE" altLang="de-DE" sz="2100" b="1" dirty="0"/>
              <a:t>1.	</a:t>
            </a:r>
            <a:r>
              <a:rPr lang="de-DE" altLang="de-DE" sz="2100" b="1" dirty="0" smtClean="0"/>
              <a:t>ein erheblicher Arbeitsausfall </a:t>
            </a:r>
            <a:r>
              <a:rPr lang="de-DE" altLang="de-DE" sz="2100" b="1" dirty="0"/>
              <a:t>mit Entgeltausfall vorliegt</a:t>
            </a:r>
          </a:p>
          <a:p>
            <a:pPr marL="858838" lvl="1" indent="-457200">
              <a:buFontTx/>
              <a:buNone/>
            </a:pPr>
            <a:r>
              <a:rPr lang="de-DE" altLang="de-DE" sz="2100" b="1" dirty="0"/>
              <a:t>2.	die betrieblichen Voraussetzungen erfüllt sind</a:t>
            </a:r>
          </a:p>
          <a:p>
            <a:pPr marL="858838" lvl="1" indent="-457200">
              <a:buFontTx/>
              <a:buNone/>
            </a:pPr>
            <a:r>
              <a:rPr lang="de-DE" altLang="de-DE" sz="2100" b="1" dirty="0"/>
              <a:t>3.	die persönlichen Voraussetzungen erfüllt sind und</a:t>
            </a:r>
          </a:p>
          <a:p>
            <a:pPr marL="858838" lvl="1" indent="-457200">
              <a:buFontTx/>
              <a:buNone/>
            </a:pPr>
            <a:r>
              <a:rPr lang="de-DE" altLang="de-DE" sz="2100" b="1" dirty="0"/>
              <a:t>4.	der Arbeitsausfall der Bundesagentur für Arbeit angezeigt worden </a:t>
            </a:r>
            <a:r>
              <a:rPr lang="de-DE" altLang="de-DE" sz="2100" b="1" dirty="0" smtClean="0"/>
              <a:t>ist</a:t>
            </a:r>
            <a:endParaRPr lang="de-DE" altLang="de-DE" sz="2100" b="1" dirty="0"/>
          </a:p>
        </p:txBody>
      </p:sp>
      <p:sp>
        <p:nvSpPr>
          <p:cNvPr id="6" name="AutoShape 19"/>
          <p:cNvSpPr>
            <a:spLocks noChangeArrowheads="1"/>
          </p:cNvSpPr>
          <p:nvPr/>
        </p:nvSpPr>
        <p:spPr bwMode="auto">
          <a:xfrm>
            <a:off x="1978819" y="4797847"/>
            <a:ext cx="504949" cy="503361"/>
          </a:xfrm>
          <a:prstGeom prst="rightArrow">
            <a:avLst>
              <a:gd name="adj1" fmla="val 50000"/>
              <a:gd name="adj2" fmla="val 25138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2" name="Rechteck 1"/>
          <p:cNvSpPr/>
          <p:nvPr/>
        </p:nvSpPr>
        <p:spPr>
          <a:xfrm>
            <a:off x="2411760" y="4537796"/>
            <a:ext cx="6192688" cy="907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 algn="ctr">
              <a:lnSpc>
                <a:spcPts val="3300"/>
              </a:lnSpc>
              <a:buFontTx/>
              <a:buNone/>
            </a:pPr>
            <a:r>
              <a:rPr lang="de-DE" altLang="de-DE" sz="2200" b="1" dirty="0"/>
              <a:t>Voraussetzungen dürften in der Corona-Krise bei </a:t>
            </a:r>
          </a:p>
          <a:p>
            <a:pPr marL="0" lvl="1" indent="-457200" algn="ctr">
              <a:lnSpc>
                <a:spcPts val="3300"/>
              </a:lnSpc>
              <a:buFontTx/>
              <a:buNone/>
            </a:pPr>
            <a:r>
              <a:rPr lang="de-DE" altLang="de-DE" sz="2200" b="1" dirty="0"/>
              <a:t>„betroffenen Unternehmen“ </a:t>
            </a:r>
            <a:r>
              <a:rPr lang="de-DE" altLang="de-DE" sz="2200" b="1" dirty="0" err="1"/>
              <a:t>idR</a:t>
            </a:r>
            <a:r>
              <a:rPr lang="de-DE" altLang="de-DE" sz="2200" b="1" dirty="0"/>
              <a:t> erfüllt sein!</a:t>
            </a:r>
          </a:p>
        </p:txBody>
      </p:sp>
    </p:spTree>
    <p:extLst>
      <p:ext uri="{BB962C8B-B14F-4D97-AF65-F5344CB8AC3E}">
        <p14:creationId xmlns:p14="http://schemas.microsoft.com/office/powerpoint/2010/main" val="220604659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600" dirty="0" smtClean="0"/>
              <a:t>Verfahren </a:t>
            </a:r>
            <a:r>
              <a:rPr lang="de-DE" altLang="de-DE" sz="3600" dirty="0"/>
              <a:t>bei Kurzarbeitergeld</a:t>
            </a:r>
          </a:p>
        </p:txBody>
      </p:sp>
      <p:sp>
        <p:nvSpPr>
          <p:cNvPr id="2508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79450" y="1600200"/>
            <a:ext cx="7852990" cy="4525963"/>
          </a:xfrm>
          <a:prstGeom prst="rect">
            <a:avLst/>
          </a:prstGeo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de-DE" altLang="de-DE" sz="2400" b="1" dirty="0" smtClean="0"/>
              <a:t>Realisierung </a:t>
            </a:r>
            <a:r>
              <a:rPr lang="de-DE" altLang="de-DE" sz="2400" b="1" dirty="0"/>
              <a:t>des Kurzarbeitergeldes ist Sache des Arbeitgebers:</a:t>
            </a:r>
          </a:p>
          <a:p>
            <a:pPr marL="457200" indent="-457200">
              <a:buFont typeface="Arial" charset="0"/>
              <a:buNone/>
            </a:pPr>
            <a:endParaRPr lang="de-DE" altLang="de-DE" sz="2400" dirty="0"/>
          </a:p>
          <a:p>
            <a:pPr marL="900113" indent="-633413">
              <a:buFont typeface="Arial" charset="0"/>
              <a:buNone/>
            </a:pPr>
            <a:r>
              <a:rPr lang="de-DE" altLang="de-DE" sz="2400" dirty="0" smtClean="0"/>
              <a:t>1.	</a:t>
            </a:r>
            <a:r>
              <a:rPr lang="de-DE" altLang="de-DE" sz="2400" dirty="0" smtClean="0">
                <a:solidFill>
                  <a:srgbClr val="F06A00"/>
                </a:solidFill>
              </a:rPr>
              <a:t>Anzeige </a:t>
            </a:r>
            <a:r>
              <a:rPr lang="de-DE" altLang="de-DE" sz="2400" dirty="0">
                <a:solidFill>
                  <a:srgbClr val="F06A00"/>
                </a:solidFill>
              </a:rPr>
              <a:t>von Kurzarbeit</a:t>
            </a:r>
            <a:r>
              <a:rPr lang="de-DE" altLang="de-DE" sz="2400" dirty="0"/>
              <a:t> gegenüber der </a:t>
            </a:r>
            <a:endParaRPr lang="de-DE" altLang="de-DE" sz="2400" dirty="0" smtClean="0"/>
          </a:p>
          <a:p>
            <a:pPr marL="900113" indent="-633413">
              <a:buFont typeface="Arial" charset="0"/>
              <a:buNone/>
            </a:pPr>
            <a:r>
              <a:rPr lang="de-DE" altLang="de-DE" sz="2400" dirty="0" smtClean="0"/>
              <a:t>	Bundesagentur </a:t>
            </a:r>
            <a:r>
              <a:rPr lang="de-DE" altLang="de-DE" sz="2400" dirty="0"/>
              <a:t>für Arbeit</a:t>
            </a:r>
          </a:p>
          <a:p>
            <a:pPr marL="900113" indent="-633413">
              <a:buFont typeface="Arial" charset="0"/>
              <a:buNone/>
            </a:pPr>
            <a:endParaRPr lang="de-DE" altLang="de-DE" sz="800" dirty="0" smtClean="0"/>
          </a:p>
          <a:p>
            <a:pPr marL="266700" indent="0">
              <a:buNone/>
            </a:pPr>
            <a:r>
              <a:rPr lang="de-DE" altLang="de-DE" sz="2400" dirty="0" smtClean="0"/>
              <a:t>2.</a:t>
            </a:r>
            <a:r>
              <a:rPr lang="de-DE" altLang="de-DE" sz="2400" dirty="0" smtClean="0">
                <a:solidFill>
                  <a:schemeClr val="accent6">
                    <a:lumMod val="75000"/>
                  </a:schemeClr>
                </a:solidFill>
              </a:rPr>
              <a:t>	Beantragung </a:t>
            </a:r>
            <a:r>
              <a:rPr lang="de-DE" altLang="de-DE" sz="2400" dirty="0">
                <a:solidFill>
                  <a:schemeClr val="accent6">
                    <a:lumMod val="75000"/>
                  </a:schemeClr>
                </a:solidFill>
              </a:rPr>
              <a:t>des Kurzarbeitergeldes </a:t>
            </a:r>
            <a:r>
              <a:rPr lang="de-DE" altLang="de-DE" sz="2400" dirty="0"/>
              <a:t>für </a:t>
            </a:r>
            <a:r>
              <a:rPr lang="de-DE" altLang="de-DE" sz="2400" dirty="0" smtClean="0"/>
              <a:t>die</a:t>
            </a:r>
          </a:p>
          <a:p>
            <a:pPr marL="266700" indent="0">
              <a:buNone/>
            </a:pPr>
            <a:r>
              <a:rPr lang="de-DE" altLang="de-DE" sz="2400" dirty="0"/>
              <a:t>	</a:t>
            </a:r>
            <a:r>
              <a:rPr lang="de-DE" altLang="de-DE" sz="2400" dirty="0" smtClean="0"/>
              <a:t> betroffenen </a:t>
            </a:r>
            <a:r>
              <a:rPr lang="de-DE" altLang="de-DE" sz="2400" dirty="0"/>
              <a:t>Arbeitnehmer </a:t>
            </a:r>
            <a:r>
              <a:rPr lang="de-DE" altLang="de-DE" sz="2400" dirty="0" smtClean="0"/>
              <a:t>(</a:t>
            </a:r>
            <a:r>
              <a:rPr lang="de-DE" altLang="de-DE" sz="2400" dirty="0">
                <a:solidFill>
                  <a:srgbClr val="F06A00"/>
                </a:solidFill>
              </a:rPr>
              <a:t>Glaubhaftmachung </a:t>
            </a:r>
            <a:endParaRPr lang="de-DE" altLang="de-DE" sz="2400" dirty="0" smtClean="0">
              <a:solidFill>
                <a:srgbClr val="F06A00"/>
              </a:solidFill>
            </a:endParaRPr>
          </a:p>
          <a:p>
            <a:pPr marL="266700" indent="0">
              <a:buNone/>
            </a:pPr>
            <a:r>
              <a:rPr lang="de-DE" altLang="de-DE" sz="2400" dirty="0">
                <a:solidFill>
                  <a:srgbClr val="F06A00"/>
                </a:solidFill>
              </a:rPr>
              <a:t>	</a:t>
            </a:r>
            <a:r>
              <a:rPr lang="de-DE" altLang="de-DE" sz="2400" dirty="0" smtClean="0">
                <a:solidFill>
                  <a:srgbClr val="F06A00"/>
                </a:solidFill>
              </a:rPr>
              <a:t>der Voraussetzungen</a:t>
            </a:r>
            <a:r>
              <a:rPr lang="de-DE" altLang="de-DE" sz="2400" dirty="0" smtClean="0"/>
              <a:t> </a:t>
            </a:r>
            <a:r>
              <a:rPr lang="de-DE" altLang="de-DE" sz="2400" dirty="0"/>
              <a:t>für die </a:t>
            </a:r>
            <a:r>
              <a:rPr lang="de-DE" altLang="de-DE" sz="2400" dirty="0" smtClean="0"/>
              <a:t>Zahlung von 	</a:t>
            </a:r>
          </a:p>
          <a:p>
            <a:pPr marL="266700" indent="0">
              <a:buNone/>
            </a:pPr>
            <a:r>
              <a:rPr lang="de-DE" altLang="de-DE" sz="2400" dirty="0"/>
              <a:t>	</a:t>
            </a:r>
            <a:r>
              <a:rPr lang="de-DE" altLang="de-DE" sz="2400" dirty="0" smtClean="0"/>
              <a:t>Kurzarbeitergeld</a:t>
            </a:r>
            <a:r>
              <a:rPr lang="de-DE" altLang="de-DE" sz="2400" dirty="0"/>
              <a:t>)</a:t>
            </a:r>
          </a:p>
          <a:p>
            <a:pPr marL="457200" indent="-457200">
              <a:buFont typeface="Arial" charset="0"/>
              <a:buNone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81419379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600" dirty="0" smtClean="0"/>
              <a:t>Alternative</a:t>
            </a:r>
            <a:br>
              <a:rPr lang="de-DE" altLang="de-DE" sz="3600" dirty="0" smtClean="0"/>
            </a:br>
            <a:r>
              <a:rPr lang="de-DE" altLang="de-DE" sz="3600" dirty="0" smtClean="0"/>
              <a:t>Teilzeitarbeit</a:t>
            </a:r>
            <a:endParaRPr lang="de-DE" altLang="de-DE" sz="3600" dirty="0"/>
          </a:p>
        </p:txBody>
      </p:sp>
      <p:sp>
        <p:nvSpPr>
          <p:cNvPr id="259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79450" y="1600200"/>
            <a:ext cx="8464550" cy="4525963"/>
          </a:xfrm>
          <a:prstGeom prst="rect">
            <a:avLst/>
          </a:prstGeom>
        </p:spPr>
        <p:txBody>
          <a:bodyPr/>
          <a:lstStyle/>
          <a:p>
            <a:pPr>
              <a:buFont typeface="Arial" charset="0"/>
              <a:buNone/>
            </a:pPr>
            <a:r>
              <a:rPr lang="de-DE" altLang="de-DE" dirty="0"/>
              <a:t>	</a:t>
            </a:r>
            <a:endParaRPr lang="de-DE" altLang="de-DE" dirty="0" smtClean="0"/>
          </a:p>
          <a:p>
            <a:pPr algn="ctr">
              <a:lnSpc>
                <a:spcPct val="115000"/>
              </a:lnSpc>
              <a:buFont typeface="Arial" charset="0"/>
              <a:buNone/>
            </a:pPr>
            <a:r>
              <a:rPr lang="de-DE" altLang="de-DE" b="1" u="sng" dirty="0" smtClean="0"/>
              <a:t>Teilzeit </a:t>
            </a:r>
          </a:p>
          <a:p>
            <a:pPr algn="ctr">
              <a:buFont typeface="Arial" charset="0"/>
              <a:buNone/>
            </a:pPr>
            <a:r>
              <a:rPr lang="de-DE" altLang="de-DE" b="1" dirty="0" smtClean="0"/>
              <a:t>Erbringung </a:t>
            </a:r>
            <a:r>
              <a:rPr lang="de-DE" altLang="de-DE" b="1" dirty="0"/>
              <a:t>der Arbeitsleistung in einem </a:t>
            </a:r>
          </a:p>
          <a:p>
            <a:pPr algn="ctr">
              <a:lnSpc>
                <a:spcPct val="115000"/>
              </a:lnSpc>
              <a:buFont typeface="Arial" charset="0"/>
              <a:buNone/>
            </a:pPr>
            <a:r>
              <a:rPr lang="de-DE" altLang="de-DE" b="1" dirty="0"/>
              <a:t>– im Vergleich zu einem Vollzeitbeschäftigten – </a:t>
            </a:r>
          </a:p>
          <a:p>
            <a:pPr algn="ctr">
              <a:lnSpc>
                <a:spcPct val="115000"/>
              </a:lnSpc>
              <a:buFont typeface="Arial" charset="0"/>
              <a:buNone/>
            </a:pPr>
            <a:r>
              <a:rPr lang="de-DE" altLang="de-DE" b="1" dirty="0"/>
              <a:t>vertraglich festgelegten verminderten Umfang</a:t>
            </a:r>
          </a:p>
        </p:txBody>
      </p:sp>
      <p:sp>
        <p:nvSpPr>
          <p:cNvPr id="259076" name="AutoShape 4"/>
          <p:cNvSpPr>
            <a:spLocks noChangeArrowheads="1"/>
          </p:cNvSpPr>
          <p:nvPr/>
        </p:nvSpPr>
        <p:spPr bwMode="auto">
          <a:xfrm>
            <a:off x="683568" y="3356669"/>
            <a:ext cx="504825" cy="360363"/>
          </a:xfrm>
          <a:prstGeom prst="rightArrow">
            <a:avLst>
              <a:gd name="adj1" fmla="val 50000"/>
              <a:gd name="adj2" fmla="val 35022"/>
            </a:avLst>
          </a:prstGeom>
          <a:solidFill>
            <a:srgbClr val="1CCC0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91633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7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600" dirty="0" smtClean="0"/>
              <a:t>Vorteile </a:t>
            </a:r>
            <a:r>
              <a:rPr lang="de-DE" altLang="de-DE" sz="3600" dirty="0"/>
              <a:t>von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r>
              <a:rPr lang="de-DE" altLang="de-DE" sz="3600" dirty="0" smtClean="0"/>
              <a:t>Teilzeitarbeit</a:t>
            </a:r>
            <a:endParaRPr lang="de-DE" altLang="de-DE" sz="3600" dirty="0"/>
          </a:p>
        </p:txBody>
      </p:sp>
      <p:sp>
        <p:nvSpPr>
          <p:cNvPr id="251908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679450" y="1600200"/>
            <a:ext cx="8464550" cy="4525963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0"/>
              </a:spcBef>
              <a:buClr>
                <a:schemeClr val="tx1"/>
              </a:buClr>
              <a:buSzTx/>
            </a:pPr>
            <a:r>
              <a:rPr lang="de-DE" altLang="de-DE" sz="2200" dirty="0"/>
              <a:t>Aufrechterhaltung bestehender Arbeitsverhältnisse </a:t>
            </a:r>
          </a:p>
          <a:p>
            <a:pPr>
              <a:spcBef>
                <a:spcPct val="0"/>
              </a:spcBef>
              <a:buClr>
                <a:schemeClr val="tx1"/>
              </a:buClr>
              <a:buSzTx/>
            </a:pPr>
            <a:endParaRPr lang="de-DE" altLang="de-DE" sz="2200" dirty="0"/>
          </a:p>
          <a:p>
            <a:pPr>
              <a:spcBef>
                <a:spcPct val="0"/>
              </a:spcBef>
              <a:buClr>
                <a:schemeClr val="tx1"/>
              </a:buClr>
              <a:buSzTx/>
            </a:pPr>
            <a:r>
              <a:rPr lang="de-DE" altLang="de-DE" sz="2200" dirty="0"/>
              <a:t>Personalkosteneinsparungen </a:t>
            </a:r>
          </a:p>
          <a:p>
            <a:pPr>
              <a:spcBef>
                <a:spcPct val="0"/>
              </a:spcBef>
              <a:buClr>
                <a:schemeClr val="tx1"/>
              </a:buClr>
              <a:buSzTx/>
              <a:buNone/>
            </a:pPr>
            <a:r>
              <a:rPr lang="de-DE" altLang="de-DE" sz="2200" dirty="0" smtClean="0"/>
              <a:t>	(</a:t>
            </a:r>
            <a:r>
              <a:rPr lang="de-DE" altLang="de-DE" sz="2200" dirty="0">
                <a:solidFill>
                  <a:srgbClr val="F06A00"/>
                </a:solidFill>
              </a:rPr>
              <a:t>Achtung</a:t>
            </a:r>
            <a:r>
              <a:rPr lang="de-DE" altLang="de-DE" sz="2200" dirty="0"/>
              <a:t>: evtl. Verwaltungsaufwand beachten)</a:t>
            </a:r>
          </a:p>
          <a:p>
            <a:pPr>
              <a:spcBef>
                <a:spcPct val="0"/>
              </a:spcBef>
              <a:buClr>
                <a:schemeClr val="tx1"/>
              </a:buClr>
              <a:buSzTx/>
            </a:pPr>
            <a:endParaRPr lang="de-DE" altLang="de-DE" sz="2200" dirty="0"/>
          </a:p>
          <a:p>
            <a:pPr>
              <a:spcBef>
                <a:spcPct val="0"/>
              </a:spcBef>
              <a:buClr>
                <a:schemeClr val="tx1"/>
              </a:buClr>
              <a:buSzTx/>
            </a:pPr>
            <a:r>
              <a:rPr lang="de-DE" altLang="de-DE" sz="2200" dirty="0">
                <a:sym typeface="Wingdings" pitchFamily="2" charset="2"/>
              </a:rPr>
              <a:t>Vermeidung einer Personalfluktuation / Beibehaltung der qualifizierten und zuverlässigen Arbeitnehmer </a:t>
            </a:r>
          </a:p>
          <a:p>
            <a:pPr>
              <a:spcBef>
                <a:spcPct val="0"/>
              </a:spcBef>
              <a:buClr>
                <a:schemeClr val="tx1"/>
              </a:buClr>
              <a:buSzTx/>
              <a:buNone/>
            </a:pPr>
            <a:r>
              <a:rPr lang="de-DE" altLang="de-DE" sz="2200" dirty="0" smtClean="0">
                <a:sym typeface="Wingdings" pitchFamily="2" charset="2"/>
              </a:rPr>
              <a:t>	(</a:t>
            </a:r>
            <a:r>
              <a:rPr lang="de-DE" altLang="de-DE" sz="2200" dirty="0" smtClean="0">
                <a:solidFill>
                  <a:srgbClr val="F06A00"/>
                </a:solidFill>
                <a:sym typeface="Wingdings" pitchFamily="2" charset="2"/>
              </a:rPr>
              <a:t>Achtung</a:t>
            </a:r>
            <a:r>
              <a:rPr lang="de-DE" altLang="de-DE" sz="2200" dirty="0" smtClean="0">
                <a:sym typeface="Wingdings" pitchFamily="2" charset="2"/>
              </a:rPr>
              <a:t>: Unabdingbarkeit nicht ersetzbarer qualifizierter Arbeitnehmer)</a:t>
            </a:r>
          </a:p>
          <a:p>
            <a:pPr>
              <a:spcBef>
                <a:spcPct val="0"/>
              </a:spcBef>
              <a:buClr>
                <a:schemeClr val="tx1"/>
              </a:buClr>
              <a:buSzTx/>
            </a:pPr>
            <a:endParaRPr lang="de-DE" altLang="de-DE" sz="2200" dirty="0" smtClean="0">
              <a:sym typeface="Wingdings" pitchFamily="2" charset="2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SzTx/>
            </a:pPr>
            <a:r>
              <a:rPr lang="de-DE" altLang="de-DE" sz="2200" dirty="0" smtClean="0"/>
              <a:t>Erhalt </a:t>
            </a:r>
            <a:r>
              <a:rPr lang="de-DE" altLang="de-DE" sz="2200" dirty="0"/>
              <a:t>der Wettbewerbsfähigkeit und des Know-hows </a:t>
            </a:r>
          </a:p>
          <a:p>
            <a:pPr marL="365125" indent="-365125">
              <a:spcBef>
                <a:spcPct val="0"/>
              </a:spcBef>
              <a:buSzTx/>
              <a:buNone/>
            </a:pPr>
            <a:r>
              <a:rPr lang="de-DE" altLang="de-DE" sz="2200" dirty="0"/>
              <a:t>	</a:t>
            </a:r>
            <a:r>
              <a:rPr lang="de-DE" altLang="de-DE" sz="2200" dirty="0" smtClean="0"/>
              <a:t>(</a:t>
            </a:r>
            <a:r>
              <a:rPr lang="de-DE" altLang="de-DE" sz="2200" dirty="0" smtClean="0">
                <a:solidFill>
                  <a:srgbClr val="F06A00"/>
                </a:solidFill>
              </a:rPr>
              <a:t>Achtung</a:t>
            </a:r>
            <a:r>
              <a:rPr lang="de-DE" altLang="de-DE" sz="2200" dirty="0"/>
              <a:t>: evtl. Unteilbarkeit bestimmter Arbeitsplätze / Positionen im Unternehmen)</a:t>
            </a:r>
          </a:p>
          <a:p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46686151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600" dirty="0" smtClean="0"/>
              <a:t>Einführung </a:t>
            </a:r>
            <a:br>
              <a:rPr lang="de-DE" altLang="de-DE" sz="3600" dirty="0" smtClean="0"/>
            </a:br>
            <a:r>
              <a:rPr lang="de-DE" altLang="de-DE" sz="3600" dirty="0" smtClean="0"/>
              <a:t>von Teilzeitarbeit</a:t>
            </a:r>
            <a:endParaRPr lang="de-DE" altLang="de-DE" sz="3600" dirty="0"/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79450" y="1600200"/>
            <a:ext cx="8464550" cy="4525963"/>
          </a:xfrm>
          <a:prstGeom prst="rect">
            <a:avLst/>
          </a:prstGeom>
        </p:spPr>
        <p:txBody>
          <a:bodyPr/>
          <a:lstStyle/>
          <a:p>
            <a:pPr>
              <a:buFontTx/>
              <a:buNone/>
            </a:pPr>
            <a:r>
              <a:rPr lang="de-DE" altLang="de-DE" sz="2200" b="1" u="sng" dirty="0" smtClean="0">
                <a:solidFill>
                  <a:srgbClr val="FF0000"/>
                </a:solidFill>
              </a:rPr>
              <a:t>Problem</a:t>
            </a:r>
            <a:r>
              <a:rPr lang="de-DE" altLang="de-DE" sz="2200" b="1" u="sng" dirty="0">
                <a:solidFill>
                  <a:srgbClr val="FF0000"/>
                </a:solidFill>
              </a:rPr>
              <a:t>:</a:t>
            </a:r>
          </a:p>
          <a:p>
            <a:pPr>
              <a:buSzTx/>
            </a:pPr>
            <a:r>
              <a:rPr lang="de-DE" altLang="de-DE" sz="2200" dirty="0" smtClean="0"/>
              <a:t>Kein </a:t>
            </a:r>
            <a:r>
              <a:rPr lang="de-DE" altLang="de-DE" sz="2200" dirty="0"/>
              <a:t>Anspruch des Unternehmens auf Einführung von Teilzeitarbeit</a:t>
            </a:r>
          </a:p>
          <a:p>
            <a:pPr>
              <a:buSzTx/>
            </a:pPr>
            <a:r>
              <a:rPr lang="de-DE" altLang="de-DE" sz="2200" dirty="0" smtClean="0"/>
              <a:t>Nach </a:t>
            </a:r>
            <a:r>
              <a:rPr lang="de-DE" altLang="de-DE" sz="2200" dirty="0"/>
              <a:t>dem Gesetz besteht lediglich ein </a:t>
            </a:r>
            <a:r>
              <a:rPr lang="de-DE" altLang="de-DE" sz="2200" i="1" dirty="0"/>
              <a:t>Recht</a:t>
            </a:r>
            <a:r>
              <a:rPr lang="de-DE" altLang="de-DE" sz="2200" dirty="0"/>
              <a:t> des Arbeitnehmers auf Teilzeitarbeit, aber nicht dessen </a:t>
            </a:r>
            <a:r>
              <a:rPr lang="de-DE" altLang="de-DE" sz="2200" i="1" dirty="0" smtClean="0"/>
              <a:t>Pflicht</a:t>
            </a:r>
          </a:p>
          <a:p>
            <a:pPr>
              <a:buFontTx/>
              <a:buNone/>
            </a:pPr>
            <a:endParaRPr lang="de-DE" altLang="de-DE" sz="800" b="1" u="sng" dirty="0" smtClean="0">
              <a:solidFill>
                <a:schemeClr val="accent3">
                  <a:lumMod val="50000"/>
                </a:schemeClr>
              </a:solidFill>
              <a:sym typeface="Wingdings" pitchFamily="2" charset="2"/>
            </a:endParaRPr>
          </a:p>
          <a:p>
            <a:pPr>
              <a:buFontTx/>
              <a:buNone/>
            </a:pPr>
            <a:r>
              <a:rPr lang="de-DE" altLang="de-DE" sz="2200" b="1" u="sng" dirty="0" smtClean="0">
                <a:solidFill>
                  <a:schemeClr val="accent3">
                    <a:lumMod val="50000"/>
                  </a:schemeClr>
                </a:solidFill>
                <a:sym typeface="Wingdings" pitchFamily="2" charset="2"/>
              </a:rPr>
              <a:t>Möglichkeiten </a:t>
            </a:r>
            <a:r>
              <a:rPr lang="de-DE" altLang="de-DE" sz="2200" b="1" u="sng" dirty="0">
                <a:solidFill>
                  <a:schemeClr val="accent3">
                    <a:lumMod val="50000"/>
                  </a:schemeClr>
                </a:solidFill>
                <a:sym typeface="Wingdings" pitchFamily="2" charset="2"/>
              </a:rPr>
              <a:t>des Unternehmens:</a:t>
            </a:r>
          </a:p>
          <a:p>
            <a:pPr>
              <a:buSzTx/>
            </a:pPr>
            <a:r>
              <a:rPr lang="de-DE" altLang="de-DE" sz="2200" dirty="0" smtClean="0"/>
              <a:t>Bekanntmachen </a:t>
            </a:r>
            <a:r>
              <a:rPr lang="de-DE" altLang="de-DE" sz="2200" dirty="0"/>
              <a:t>des Teilzeitanspruchs der </a:t>
            </a:r>
            <a:r>
              <a:rPr lang="de-DE" altLang="de-DE" sz="2200" dirty="0" smtClean="0"/>
              <a:t>Arbeitnehmer („Werbung“)</a:t>
            </a:r>
            <a:endParaRPr lang="de-DE" altLang="de-DE" sz="2200" dirty="0"/>
          </a:p>
          <a:p>
            <a:pPr>
              <a:buSzTx/>
            </a:pPr>
            <a:r>
              <a:rPr lang="de-DE" altLang="de-DE" sz="2200" dirty="0" smtClean="0"/>
              <a:t>Motivation </a:t>
            </a:r>
            <a:r>
              <a:rPr lang="de-DE" altLang="de-DE" sz="2200" dirty="0"/>
              <a:t>zur Teilzeitarbeit / Aufzeigen der Vorteile von Teilzeitarbeit (z.B. Freizeitgewinn, </a:t>
            </a:r>
            <a:r>
              <a:rPr lang="de-DE" altLang="de-DE" sz="2200" dirty="0" smtClean="0"/>
              <a:t>Qualifizierungsmöglichkeiten</a:t>
            </a:r>
            <a:r>
              <a:rPr lang="de-DE" altLang="de-DE" sz="2200" dirty="0"/>
              <a:t>, steuerliche Vorteile)</a:t>
            </a:r>
          </a:p>
          <a:p>
            <a:pPr>
              <a:buSzTx/>
            </a:pPr>
            <a:r>
              <a:rPr lang="de-DE" altLang="de-DE" sz="2200" dirty="0" smtClean="0"/>
              <a:t>Zusicherung</a:t>
            </a:r>
            <a:r>
              <a:rPr lang="de-DE" altLang="de-DE" sz="2200" dirty="0"/>
              <a:t>, wieder auf Vollzeit zurückkehren zu </a:t>
            </a:r>
            <a:r>
              <a:rPr lang="de-DE" altLang="de-DE" sz="2200" dirty="0" smtClean="0"/>
              <a:t>können</a:t>
            </a:r>
            <a:endParaRPr lang="de-DE" altLang="de-DE" i="1" dirty="0"/>
          </a:p>
          <a:p>
            <a:pPr>
              <a:buFontTx/>
              <a:buNone/>
            </a:pPr>
            <a:r>
              <a:rPr lang="de-DE" altLang="de-DE" dirty="0">
                <a:solidFill>
                  <a:srgbClr val="1CCC0A"/>
                </a:solidFill>
                <a:sym typeface="Wingdings" pitchFamily="2" charset="2"/>
              </a:rPr>
              <a:t>	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39880729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600" dirty="0" smtClean="0"/>
              <a:t>Betriebsferien </a:t>
            </a:r>
            <a:r>
              <a:rPr lang="de-DE" altLang="de-DE" sz="3600" dirty="0"/>
              <a:t>/ Abbau von Arbeitszeitkonten</a:t>
            </a:r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79450" y="1600200"/>
            <a:ext cx="8464550" cy="4525963"/>
          </a:xfrm>
          <a:prstGeom prst="rect">
            <a:avLst/>
          </a:prstGeom>
        </p:spPr>
        <p:txBody>
          <a:bodyPr/>
          <a:lstStyle/>
          <a:p>
            <a:pPr algn="ctr">
              <a:buFont typeface="Arial" charset="0"/>
              <a:buNone/>
            </a:pPr>
            <a:endParaRPr lang="de-DE" altLang="de-DE" dirty="0"/>
          </a:p>
          <a:p>
            <a:pPr algn="ctr">
              <a:buFont typeface="Arial" charset="0"/>
              <a:buNone/>
            </a:pPr>
            <a:r>
              <a:rPr lang="de-DE" altLang="de-DE" b="1" u="sng" dirty="0" smtClean="0"/>
              <a:t>Betriebsferien </a:t>
            </a:r>
            <a:r>
              <a:rPr lang="de-DE" altLang="de-DE" b="1" u="sng" dirty="0"/>
              <a:t>/ Abbau von Arbeitszeitkonten</a:t>
            </a:r>
          </a:p>
          <a:p>
            <a:pPr algn="ctr">
              <a:buFont typeface="Arial" charset="0"/>
              <a:buNone/>
            </a:pPr>
            <a:r>
              <a:rPr lang="de-DE" altLang="de-DE" dirty="0"/>
              <a:t>          </a:t>
            </a:r>
          </a:p>
          <a:p>
            <a:pPr algn="ctr">
              <a:buFont typeface="Arial" charset="0"/>
              <a:buNone/>
            </a:pPr>
            <a:r>
              <a:rPr lang="de-DE" altLang="de-DE" b="1" dirty="0" smtClean="0"/>
              <a:t>Anordnung</a:t>
            </a:r>
            <a:r>
              <a:rPr lang="de-DE" altLang="de-DE" b="1" dirty="0"/>
              <a:t>, Urlaub für einen bestimmten </a:t>
            </a:r>
            <a:endParaRPr lang="de-DE" altLang="de-DE" b="1" dirty="0" smtClean="0"/>
          </a:p>
          <a:p>
            <a:pPr algn="ctr">
              <a:buFont typeface="Arial" charset="0"/>
              <a:buNone/>
            </a:pPr>
            <a:r>
              <a:rPr lang="de-DE" altLang="de-DE" b="1" dirty="0" smtClean="0"/>
              <a:t>Zeitraum </a:t>
            </a:r>
            <a:r>
              <a:rPr lang="de-DE" altLang="de-DE" b="1" dirty="0"/>
              <a:t>bzw. Überstunden „abzufeiern“</a:t>
            </a:r>
          </a:p>
          <a:p>
            <a:pPr>
              <a:buFont typeface="Arial" charset="0"/>
              <a:buNone/>
            </a:pPr>
            <a:endParaRPr lang="de-DE" altLang="de-DE" b="1" dirty="0"/>
          </a:p>
          <a:p>
            <a:pPr>
              <a:buFont typeface="Arial" charset="0"/>
              <a:buNone/>
            </a:pPr>
            <a:r>
              <a:rPr lang="de-DE" altLang="de-DE" dirty="0"/>
              <a:t>	</a:t>
            </a:r>
          </a:p>
        </p:txBody>
      </p:sp>
      <p:sp>
        <p:nvSpPr>
          <p:cNvPr id="252933" name="AutoShape 5"/>
          <p:cNvSpPr>
            <a:spLocks noChangeArrowheads="1"/>
          </p:cNvSpPr>
          <p:nvPr/>
        </p:nvSpPr>
        <p:spPr bwMode="auto">
          <a:xfrm>
            <a:off x="1116385" y="3501008"/>
            <a:ext cx="504825" cy="360363"/>
          </a:xfrm>
          <a:prstGeom prst="rightArrow">
            <a:avLst>
              <a:gd name="adj1" fmla="val 50000"/>
              <a:gd name="adj2" fmla="val 35022"/>
            </a:avLst>
          </a:prstGeom>
          <a:solidFill>
            <a:srgbClr val="1CCC0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053293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600" dirty="0"/>
              <a:t>Voraussetzungen von Betriebsferien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294967295"/>
          </p:nvPr>
        </p:nvSpPr>
        <p:spPr>
          <a:xfrm>
            <a:off x="8534400" y="6499225"/>
            <a:ext cx="609600" cy="244475"/>
          </a:xfrm>
          <a:prstGeom prst="rect">
            <a:avLst/>
          </a:prstGeom>
        </p:spPr>
        <p:txBody>
          <a:bodyPr/>
          <a:lstStyle/>
          <a:p>
            <a:fld id="{6E7AF5A5-9041-4DCB-BC62-C48E2A131993}" type="slidenum">
              <a:rPr lang="de-DE" altLang="de-DE"/>
              <a:pPr/>
              <a:t>17</a:t>
            </a:fld>
            <a:endParaRPr lang="de-DE" altLang="de-DE"/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79450" y="1600200"/>
            <a:ext cx="8464550" cy="4525963"/>
          </a:xfrm>
          <a:prstGeom prst="rect">
            <a:avLst/>
          </a:prstGeom>
        </p:spPr>
        <p:txBody>
          <a:bodyPr/>
          <a:lstStyle/>
          <a:p>
            <a:pPr>
              <a:buFont typeface="Arial" charset="0"/>
              <a:buNone/>
            </a:pPr>
            <a:r>
              <a:rPr lang="de-DE" altLang="de-DE" sz="2000" b="1" u="sng" dirty="0">
                <a:solidFill>
                  <a:srgbClr val="C00000"/>
                </a:solidFill>
              </a:rPr>
              <a:t>Zu beachten ist</a:t>
            </a:r>
            <a:r>
              <a:rPr lang="de-DE" altLang="de-DE" sz="2000" u="sng" dirty="0">
                <a:solidFill>
                  <a:srgbClr val="1CCC0A"/>
                </a:solidFill>
              </a:rPr>
              <a:t>:</a:t>
            </a:r>
          </a:p>
          <a:p>
            <a:pPr>
              <a:buFont typeface="Arial" charset="0"/>
              <a:buNone/>
            </a:pPr>
            <a:endParaRPr lang="de-DE" altLang="de-DE" sz="1000" u="sng" dirty="0">
              <a:solidFill>
                <a:srgbClr val="1CCC0A"/>
              </a:solidFill>
            </a:endParaRPr>
          </a:p>
          <a:p>
            <a:pPr>
              <a:buSzTx/>
              <a:buFontTx/>
              <a:buChar char="-"/>
            </a:pPr>
            <a:r>
              <a:rPr lang="de-DE" altLang="de-DE" sz="2000" dirty="0"/>
              <a:t>Betriebsferien nur insoweit zulässig, als das Unternehmen bei</a:t>
            </a:r>
          </a:p>
          <a:p>
            <a:pPr>
              <a:buFontTx/>
              <a:buNone/>
            </a:pPr>
            <a:r>
              <a:rPr lang="de-DE" altLang="de-DE" sz="2000" dirty="0"/>
              <a:t>	deren Anordnung die Urlaubswünsche seiner Arbeitnehmer</a:t>
            </a:r>
          </a:p>
          <a:p>
            <a:pPr>
              <a:buFontTx/>
              <a:buNone/>
            </a:pPr>
            <a:r>
              <a:rPr lang="de-DE" altLang="de-DE" sz="2000" dirty="0"/>
              <a:t>	angemessen berücksichtigt</a:t>
            </a:r>
          </a:p>
          <a:p>
            <a:pPr>
              <a:buFontTx/>
              <a:buNone/>
            </a:pPr>
            <a:endParaRPr lang="de-DE" altLang="de-DE" sz="1200" dirty="0"/>
          </a:p>
          <a:p>
            <a:pPr>
              <a:buSzTx/>
              <a:buFontTx/>
              <a:buChar char="-"/>
            </a:pPr>
            <a:r>
              <a:rPr lang="de-DE" altLang="de-DE" sz="2000" dirty="0">
                <a:sym typeface="Wingdings" pitchFamily="2" charset="2"/>
              </a:rPr>
              <a:t>Betriebsferien nicht bzgl. des gesamten Urlaubsanspruchs der</a:t>
            </a:r>
          </a:p>
          <a:p>
            <a:pPr>
              <a:buFontTx/>
              <a:buNone/>
            </a:pPr>
            <a:r>
              <a:rPr lang="de-DE" altLang="de-DE" sz="2000" dirty="0">
                <a:sym typeface="Wingdings" pitchFamily="2" charset="2"/>
              </a:rPr>
              <a:t>	Arbeitnehmer möglich</a:t>
            </a:r>
          </a:p>
          <a:p>
            <a:pPr>
              <a:buFontTx/>
              <a:buNone/>
            </a:pPr>
            <a:r>
              <a:rPr lang="de-DE" altLang="de-DE" sz="2000" dirty="0">
                <a:solidFill>
                  <a:srgbClr val="F06A00"/>
                </a:solidFill>
                <a:sym typeface="Wingdings" pitchFamily="2" charset="2"/>
              </a:rPr>
              <a:t>	(BAG: Verbrauch von 3/5 des Jahresurlaubs ist – bezogen auf die</a:t>
            </a:r>
          </a:p>
          <a:p>
            <a:pPr>
              <a:buFontTx/>
              <a:buNone/>
            </a:pPr>
            <a:r>
              <a:rPr lang="de-DE" altLang="de-DE" sz="2000" dirty="0">
                <a:solidFill>
                  <a:srgbClr val="F06A00"/>
                </a:solidFill>
                <a:sym typeface="Wingdings" pitchFamily="2" charset="2"/>
              </a:rPr>
              <a:t>	Sommerferien – zulässig)</a:t>
            </a:r>
          </a:p>
          <a:p>
            <a:pPr>
              <a:buFontTx/>
              <a:buNone/>
            </a:pPr>
            <a:endParaRPr lang="de-DE" altLang="de-DE" sz="1200" dirty="0">
              <a:solidFill>
                <a:srgbClr val="F06A00"/>
              </a:solidFill>
              <a:sym typeface="Wingdings" pitchFamily="2" charset="2"/>
            </a:endParaRPr>
          </a:p>
          <a:p>
            <a:pPr>
              <a:buFontTx/>
              <a:buChar char="-"/>
            </a:pPr>
            <a:r>
              <a:rPr lang="de-DE" altLang="de-DE" sz="2000" dirty="0"/>
              <a:t>Betriebsferien unterliegen der Mitbestimmung durch den </a:t>
            </a:r>
          </a:p>
          <a:p>
            <a:pPr>
              <a:buFontTx/>
              <a:buNone/>
            </a:pPr>
            <a:r>
              <a:rPr lang="de-DE" altLang="de-DE" sz="2000" dirty="0"/>
              <a:t>	Betriebsrat nach § 87 Abs.1 Nr. 5 BetrVG</a:t>
            </a:r>
          </a:p>
          <a:p>
            <a:endParaRPr lang="de-DE" altLang="de-DE" sz="2000" dirty="0"/>
          </a:p>
        </p:txBody>
      </p:sp>
    </p:spTree>
    <p:extLst>
      <p:ext uri="{BB962C8B-B14F-4D97-AF65-F5344CB8AC3E}">
        <p14:creationId xmlns:p14="http://schemas.microsoft.com/office/powerpoint/2010/main" val="427157145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600" dirty="0" smtClean="0"/>
              <a:t>Alternative Arbeitszeitmodelle </a:t>
            </a:r>
            <a:endParaRPr lang="de-DE" altLang="de-DE" sz="3600" dirty="0"/>
          </a:p>
        </p:txBody>
      </p:sp>
      <p:sp>
        <p:nvSpPr>
          <p:cNvPr id="261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71600" y="1484784"/>
            <a:ext cx="7956376" cy="4525963"/>
          </a:xfrm>
          <a:prstGeom prst="rect">
            <a:avLst/>
          </a:prstGeom>
        </p:spPr>
        <p:txBody>
          <a:bodyPr/>
          <a:lstStyle/>
          <a:p>
            <a:pPr>
              <a:buFontTx/>
              <a:buNone/>
            </a:pPr>
            <a:r>
              <a:rPr lang="de-DE" altLang="de-DE" dirty="0"/>
              <a:t>	</a:t>
            </a:r>
            <a:endParaRPr lang="de-DE" altLang="de-DE" dirty="0" smtClean="0"/>
          </a:p>
          <a:p>
            <a:pPr algn="ctr">
              <a:buSzTx/>
              <a:buFontTx/>
              <a:buNone/>
            </a:pPr>
            <a:r>
              <a:rPr lang="de-DE" altLang="de-DE" b="1" u="sng" dirty="0" smtClean="0"/>
              <a:t>Arbeitszeitmodelle </a:t>
            </a:r>
          </a:p>
          <a:p>
            <a:pPr algn="ctr">
              <a:buSzTx/>
              <a:buFontTx/>
              <a:buNone/>
            </a:pPr>
            <a:endParaRPr lang="de-DE" altLang="de-DE" sz="1000" dirty="0"/>
          </a:p>
          <a:p>
            <a:pPr algn="ctr">
              <a:buSzTx/>
              <a:buFontTx/>
              <a:buNone/>
            </a:pPr>
            <a:r>
              <a:rPr lang="de-DE" altLang="de-DE" dirty="0"/>
              <a:t>Flexibilisierung der Arbeitszeit durch Veränderung </a:t>
            </a:r>
            <a:endParaRPr lang="de-DE" altLang="de-DE" dirty="0" smtClean="0"/>
          </a:p>
          <a:p>
            <a:pPr algn="ctr">
              <a:buSzTx/>
              <a:buFontTx/>
              <a:buNone/>
            </a:pPr>
            <a:r>
              <a:rPr lang="de-DE" altLang="de-DE" dirty="0" smtClean="0"/>
              <a:t>von Dauer bzw. Lage </a:t>
            </a:r>
            <a:r>
              <a:rPr lang="de-DE" altLang="de-DE" dirty="0"/>
              <a:t>der vertraglichen Arbeitszeit</a:t>
            </a:r>
          </a:p>
          <a:p>
            <a:pPr>
              <a:buFontTx/>
              <a:buChar char="-"/>
            </a:pPr>
            <a:endParaRPr lang="de-DE" altLang="de-DE" sz="1600" dirty="0"/>
          </a:p>
          <a:p>
            <a:pPr>
              <a:buFontTx/>
              <a:buChar char="-"/>
            </a:pPr>
            <a:endParaRPr lang="de-DE" altLang="de-DE" sz="1600" dirty="0"/>
          </a:p>
          <a:p>
            <a:pPr algn="ctr">
              <a:buSzTx/>
              <a:buFontTx/>
              <a:buNone/>
            </a:pPr>
            <a:r>
              <a:rPr lang="de-DE" altLang="de-DE" b="1" u="sng" dirty="0" smtClean="0"/>
              <a:t>Ziel: </a:t>
            </a:r>
            <a:r>
              <a:rPr lang="de-DE" altLang="de-DE" dirty="0" smtClean="0"/>
              <a:t>effektiver </a:t>
            </a:r>
            <a:r>
              <a:rPr lang="de-DE" altLang="de-DE" dirty="0"/>
              <a:t>Einsatz der Arbeitsleistung</a:t>
            </a:r>
          </a:p>
        </p:txBody>
      </p:sp>
      <p:sp>
        <p:nvSpPr>
          <p:cNvPr id="261124" name="AutoShape 4"/>
          <p:cNvSpPr>
            <a:spLocks noChangeArrowheads="1"/>
          </p:cNvSpPr>
          <p:nvPr/>
        </p:nvSpPr>
        <p:spPr bwMode="auto">
          <a:xfrm>
            <a:off x="611560" y="3097560"/>
            <a:ext cx="504825" cy="360362"/>
          </a:xfrm>
          <a:prstGeom prst="rightArrow">
            <a:avLst>
              <a:gd name="adj1" fmla="val 50000"/>
              <a:gd name="adj2" fmla="val 35022"/>
            </a:avLst>
          </a:prstGeom>
          <a:solidFill>
            <a:srgbClr val="1CCC0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61125" name="AutoShape 5"/>
          <p:cNvSpPr>
            <a:spLocks noChangeArrowheads="1"/>
          </p:cNvSpPr>
          <p:nvPr/>
        </p:nvSpPr>
        <p:spPr bwMode="auto">
          <a:xfrm>
            <a:off x="1171825" y="4393772"/>
            <a:ext cx="504825" cy="360363"/>
          </a:xfrm>
          <a:prstGeom prst="rightArrow">
            <a:avLst>
              <a:gd name="adj1" fmla="val 50000"/>
              <a:gd name="adj2" fmla="val 35022"/>
            </a:avLst>
          </a:prstGeom>
          <a:solidFill>
            <a:srgbClr val="1CCC0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71786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24" grpId="0" animBg="1"/>
      <p:bldP spid="2611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600" dirty="0" smtClean="0"/>
              <a:t>Arbeitszeitmodelle</a:t>
            </a:r>
            <a:br>
              <a:rPr lang="de-DE" altLang="de-DE" sz="3600" dirty="0" smtClean="0"/>
            </a:br>
            <a:r>
              <a:rPr lang="de-DE" altLang="de-DE" sz="3600" dirty="0" smtClean="0"/>
              <a:t>Beispiele</a:t>
            </a:r>
            <a:endParaRPr lang="de-DE" altLang="de-DE" sz="3600" dirty="0"/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79450" y="1600200"/>
            <a:ext cx="8464550" cy="4525963"/>
          </a:xfrm>
          <a:prstGeom prst="rect">
            <a:avLst/>
          </a:prstGeom>
        </p:spPr>
        <p:txBody>
          <a:bodyPr/>
          <a:lstStyle/>
          <a:p>
            <a:pPr>
              <a:buFont typeface="Arial" charset="0"/>
              <a:buNone/>
            </a:pPr>
            <a:r>
              <a:rPr lang="de-DE" altLang="de-DE"/>
              <a:t>	 </a:t>
            </a:r>
          </a:p>
          <a:p>
            <a:pPr>
              <a:buFont typeface="Arial" charset="0"/>
              <a:buNone/>
            </a:pPr>
            <a:endParaRPr lang="de-DE" altLang="de-DE"/>
          </a:p>
        </p:txBody>
      </p:sp>
      <p:sp>
        <p:nvSpPr>
          <p:cNvPr id="262148" name="Oval 4"/>
          <p:cNvSpPr>
            <a:spLocks noChangeArrowheads="1"/>
          </p:cNvSpPr>
          <p:nvPr/>
        </p:nvSpPr>
        <p:spPr bwMode="auto">
          <a:xfrm>
            <a:off x="539750" y="1557338"/>
            <a:ext cx="4176713" cy="151288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25400">
            <a:solidFill>
              <a:schemeClr val="accent3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de-DE" altLang="de-DE"/>
              <a:t>Jahresarbeitszeit / Jahresarbeitsplan </a:t>
            </a:r>
          </a:p>
        </p:txBody>
      </p:sp>
      <p:sp>
        <p:nvSpPr>
          <p:cNvPr id="262154" name="Oval 10"/>
          <p:cNvSpPr>
            <a:spLocks noChangeArrowheads="1"/>
          </p:cNvSpPr>
          <p:nvPr/>
        </p:nvSpPr>
        <p:spPr bwMode="auto">
          <a:xfrm>
            <a:off x="4211638" y="2349500"/>
            <a:ext cx="4176712" cy="151288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25400">
            <a:solidFill>
              <a:schemeClr val="accent3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de-DE" altLang="de-DE"/>
              <a:t>Kapazitätsorientierte Arbeitszeit</a:t>
            </a:r>
          </a:p>
        </p:txBody>
      </p:sp>
      <p:sp>
        <p:nvSpPr>
          <p:cNvPr id="262156" name="Oval 12"/>
          <p:cNvSpPr>
            <a:spLocks noChangeArrowheads="1"/>
          </p:cNvSpPr>
          <p:nvPr/>
        </p:nvSpPr>
        <p:spPr bwMode="auto">
          <a:xfrm>
            <a:off x="395288" y="3141663"/>
            <a:ext cx="4176712" cy="151288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25400">
            <a:solidFill>
              <a:schemeClr val="accent3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de-DE" altLang="de-DE"/>
              <a:t>Abrufarbeit</a:t>
            </a:r>
          </a:p>
        </p:txBody>
      </p:sp>
      <p:sp>
        <p:nvSpPr>
          <p:cNvPr id="262157" name="Oval 13"/>
          <p:cNvSpPr>
            <a:spLocks noChangeArrowheads="1"/>
          </p:cNvSpPr>
          <p:nvPr/>
        </p:nvSpPr>
        <p:spPr bwMode="auto">
          <a:xfrm>
            <a:off x="4211638" y="3933825"/>
            <a:ext cx="4176712" cy="151288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25400">
            <a:solidFill>
              <a:schemeClr val="accent3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de-DE" altLang="de-DE"/>
              <a:t>Arbeitszeitkonten</a:t>
            </a:r>
          </a:p>
        </p:txBody>
      </p:sp>
      <p:sp>
        <p:nvSpPr>
          <p:cNvPr id="262158" name="Oval 14"/>
          <p:cNvSpPr>
            <a:spLocks noChangeArrowheads="1"/>
          </p:cNvSpPr>
          <p:nvPr/>
        </p:nvSpPr>
        <p:spPr bwMode="auto">
          <a:xfrm>
            <a:off x="468313" y="4724400"/>
            <a:ext cx="4176712" cy="151288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25400">
            <a:solidFill>
              <a:schemeClr val="accent3">
                <a:lumMod val="50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de-DE" altLang="de-DE"/>
              <a:t>Job-Sharing</a:t>
            </a:r>
          </a:p>
        </p:txBody>
      </p:sp>
    </p:spTree>
    <p:extLst>
      <p:ext uri="{BB962C8B-B14F-4D97-AF65-F5344CB8AC3E}">
        <p14:creationId xmlns:p14="http://schemas.microsoft.com/office/powerpoint/2010/main" val="341650930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2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2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2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2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2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2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2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2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2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2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48" grpId="0" animBg="1"/>
      <p:bldP spid="262154" grpId="0" animBg="1"/>
      <p:bldP spid="262156" grpId="0" animBg="1"/>
      <p:bldP spid="262157" grpId="0" animBg="1"/>
      <p:bldP spid="26215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62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600" dirty="0"/>
              <a:t>  Arbeitsrechtliche Instrumente in der Krise </a:t>
            </a:r>
          </a:p>
        </p:txBody>
      </p:sp>
      <p:sp>
        <p:nvSpPr>
          <p:cNvPr id="202763" name="Rectangle 11"/>
          <p:cNvSpPr>
            <a:spLocks noGrp="1" noChangeArrowheads="1"/>
          </p:cNvSpPr>
          <p:nvPr>
            <p:ph type="body" idx="4294967295"/>
          </p:nvPr>
        </p:nvSpPr>
        <p:spPr>
          <a:xfrm>
            <a:off x="679450" y="1600200"/>
            <a:ext cx="8464550" cy="4525963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de-DE" altLang="de-DE" sz="2400" b="1" dirty="0" smtClean="0"/>
              <a:t>Arbeitsrechtliche </a:t>
            </a:r>
            <a:r>
              <a:rPr lang="de-DE" altLang="de-DE" sz="2400" b="1" dirty="0"/>
              <a:t>Instrumente mit </a:t>
            </a:r>
            <a:r>
              <a:rPr lang="de-DE" altLang="de-DE" sz="2400" b="1" dirty="0" smtClean="0"/>
              <a:t>Einsparungs- </a:t>
            </a:r>
            <a:r>
              <a:rPr lang="de-DE" altLang="de-DE" sz="2400" b="1" dirty="0"/>
              <a:t>und </a:t>
            </a:r>
            <a:endParaRPr lang="de-DE" altLang="de-DE" sz="2400" b="1" dirty="0" smtClean="0"/>
          </a:p>
          <a:p>
            <a:pPr marL="0" indent="0">
              <a:lnSpc>
                <a:spcPct val="80000"/>
              </a:lnSpc>
              <a:buFont typeface="Arial" charset="0"/>
              <a:buNone/>
            </a:pPr>
            <a:r>
              <a:rPr lang="de-DE" altLang="de-DE" sz="2400" b="1" dirty="0" smtClean="0"/>
              <a:t>Optimierungspotential:</a:t>
            </a:r>
          </a:p>
          <a:p>
            <a:pPr>
              <a:lnSpc>
                <a:spcPct val="80000"/>
              </a:lnSpc>
              <a:buNone/>
            </a:pPr>
            <a:endParaRPr lang="de-DE" altLang="de-DE" sz="1000" dirty="0" smtClean="0"/>
          </a:p>
          <a:p>
            <a:pPr>
              <a:lnSpc>
                <a:spcPct val="80000"/>
              </a:lnSpc>
              <a:buNone/>
            </a:pPr>
            <a:r>
              <a:rPr lang="de-DE" altLang="de-DE" sz="2400" dirty="0"/>
              <a:t>	</a:t>
            </a:r>
            <a:r>
              <a:rPr lang="de-DE" altLang="de-DE" sz="2400" b="1" dirty="0" err="1"/>
              <a:t>Worst</a:t>
            </a:r>
            <a:r>
              <a:rPr lang="de-DE" altLang="de-DE" sz="2400" b="1" dirty="0"/>
              <a:t> Case:</a:t>
            </a:r>
          </a:p>
          <a:p>
            <a:pPr>
              <a:lnSpc>
                <a:spcPct val="80000"/>
              </a:lnSpc>
              <a:buNone/>
            </a:pPr>
            <a:r>
              <a:rPr lang="de-DE" altLang="de-DE" sz="2400" dirty="0"/>
              <a:t>	</a:t>
            </a:r>
            <a:r>
              <a:rPr lang="de-DE" altLang="de-DE" sz="2400" dirty="0" smtClean="0"/>
              <a:t>1.</a:t>
            </a:r>
            <a:r>
              <a:rPr lang="de-DE" altLang="de-DE" sz="2400" dirty="0"/>
              <a:t>	Krisenbedingte </a:t>
            </a:r>
            <a:r>
              <a:rPr lang="de-DE" altLang="de-DE" sz="2400" dirty="0" smtClean="0"/>
              <a:t>Änderungskündigung </a:t>
            </a:r>
            <a:endParaRPr lang="de-DE" altLang="de-DE" sz="2400" dirty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de-DE" altLang="de-DE" sz="2400" dirty="0"/>
              <a:t>	</a:t>
            </a:r>
            <a:r>
              <a:rPr lang="de-DE" altLang="de-DE" sz="2400" dirty="0" smtClean="0"/>
              <a:t>2.</a:t>
            </a:r>
            <a:r>
              <a:rPr lang="de-DE" altLang="de-DE" sz="2400" dirty="0"/>
              <a:t>	Krisenbedingte Kündigung</a:t>
            </a:r>
          </a:p>
          <a:p>
            <a:pPr marL="365125" indent="0">
              <a:lnSpc>
                <a:spcPct val="80000"/>
              </a:lnSpc>
              <a:buFont typeface="Arial" charset="0"/>
              <a:buNone/>
            </a:pPr>
            <a:endParaRPr lang="de-DE" altLang="de-DE" sz="800" b="1" dirty="0"/>
          </a:p>
          <a:p>
            <a:pPr marL="365125" indent="0">
              <a:lnSpc>
                <a:spcPct val="80000"/>
              </a:lnSpc>
              <a:buFont typeface="Arial" charset="0"/>
              <a:buNone/>
            </a:pPr>
            <a:r>
              <a:rPr lang="de-DE" altLang="de-DE" sz="2400" b="1" dirty="0" smtClean="0"/>
              <a:t>Alternativen:</a:t>
            </a:r>
            <a:endParaRPr lang="de-DE" altLang="de-DE" sz="2400" b="1" dirty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de-DE" altLang="de-DE" sz="2400" dirty="0"/>
              <a:t>	1.	</a:t>
            </a:r>
            <a:r>
              <a:rPr lang="de-DE" altLang="de-DE" sz="2400" dirty="0" smtClean="0"/>
              <a:t>Kurzarbeit </a:t>
            </a:r>
            <a:r>
              <a:rPr lang="de-DE" altLang="de-DE" sz="2400" dirty="0"/>
              <a:t>und Kurzarbeitergeld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de-DE" altLang="de-DE" sz="2400" dirty="0"/>
              <a:t>	</a:t>
            </a:r>
            <a:r>
              <a:rPr lang="de-DE" altLang="de-DE" sz="2400" dirty="0" smtClean="0"/>
              <a:t>2.</a:t>
            </a:r>
            <a:r>
              <a:rPr lang="de-DE" altLang="de-DE" sz="2400" dirty="0"/>
              <a:t>	</a:t>
            </a:r>
            <a:r>
              <a:rPr lang="de-DE" altLang="de-DE" sz="2400" dirty="0" smtClean="0"/>
              <a:t>Teilzeitarbeit</a:t>
            </a:r>
            <a:endParaRPr lang="de-DE" altLang="de-DE" sz="2400" dirty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de-DE" altLang="de-DE" sz="2400" dirty="0"/>
              <a:t>	</a:t>
            </a:r>
            <a:r>
              <a:rPr lang="de-DE" altLang="de-DE" sz="2400" dirty="0" smtClean="0"/>
              <a:t>3.</a:t>
            </a:r>
            <a:r>
              <a:rPr lang="de-DE" altLang="de-DE" sz="2400" dirty="0"/>
              <a:t>	Betriebsferien / Abbau von Arbeitszeitkonten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de-DE" altLang="de-DE" sz="2400" dirty="0"/>
              <a:t>	</a:t>
            </a:r>
            <a:r>
              <a:rPr lang="de-DE" altLang="de-DE" sz="2400" dirty="0" smtClean="0"/>
              <a:t>4.</a:t>
            </a:r>
            <a:r>
              <a:rPr lang="de-DE" altLang="de-DE" sz="2400" dirty="0"/>
              <a:t>	Arbeitszeitmodelle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de-DE" altLang="de-DE" sz="2400" dirty="0"/>
              <a:t>	</a:t>
            </a:r>
            <a:r>
              <a:rPr lang="de-DE" altLang="de-DE" sz="2400" dirty="0" smtClean="0"/>
              <a:t>5.</a:t>
            </a:r>
            <a:r>
              <a:rPr lang="de-DE" altLang="de-DE" sz="2400" dirty="0"/>
              <a:t>	Unbezahlte Freistellung / </a:t>
            </a:r>
            <a:r>
              <a:rPr lang="de-DE" altLang="de-DE" sz="2400" dirty="0" err="1"/>
              <a:t>Sabbatical</a:t>
            </a:r>
            <a:endParaRPr lang="de-DE" altLang="de-DE" sz="2400" dirty="0">
              <a:solidFill>
                <a:srgbClr val="B21107"/>
              </a:solidFill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de-DE" altLang="de-DE" sz="24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9272357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6" dur="1" fill="hold">
                                          <p:endSync delay="0"/>
                                        </p:cTn>
                                        <p:tgtEl>
                                          <p:spTgt spid="202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10" dur="1" fill="hold">
                                          <p:endSync delay="0"/>
                                        </p:cTn>
                                        <p:tgtEl>
                                          <p:spTgt spid="202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14" dur="1" fill="hold">
                                          <p:endSync delay="0"/>
                                        </p:cTn>
                                        <p:tgtEl>
                                          <p:spTgt spid="202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18" dur="1" fill="hold">
                                          <p:endSync delay="0"/>
                                        </p:cTn>
                                        <p:tgtEl>
                                          <p:spTgt spid="202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22" dur="1" fill="hold">
                                          <p:endSync delay="0"/>
                                        </p:cTn>
                                        <p:tgtEl>
                                          <p:spTgt spid="202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26" dur="1" fill="hold">
                                          <p:endSync delay="0"/>
                                        </p:cTn>
                                        <p:tgtEl>
                                          <p:spTgt spid="2027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6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600" dirty="0" smtClean="0"/>
              <a:t>Zulässigkeit </a:t>
            </a:r>
            <a:r>
              <a:rPr lang="de-DE" altLang="de-DE" sz="3600" dirty="0"/>
              <a:t>von Arbeitszeitmodellen</a:t>
            </a:r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79450" y="1600200"/>
            <a:ext cx="8464550" cy="4525963"/>
          </a:xfrm>
          <a:prstGeom prst="rect">
            <a:avLst/>
          </a:prstGeom>
        </p:spPr>
        <p:txBody>
          <a:bodyPr/>
          <a:lstStyle/>
          <a:p>
            <a:pPr>
              <a:buFont typeface="Arial" charset="0"/>
              <a:buNone/>
            </a:pPr>
            <a:r>
              <a:rPr lang="de-DE" altLang="de-DE" sz="2400" b="1" u="sng" dirty="0" smtClean="0">
                <a:solidFill>
                  <a:srgbClr val="C00000"/>
                </a:solidFill>
              </a:rPr>
              <a:t>Zu </a:t>
            </a:r>
            <a:r>
              <a:rPr lang="de-DE" altLang="de-DE" sz="2400" b="1" u="sng" dirty="0">
                <a:solidFill>
                  <a:srgbClr val="C00000"/>
                </a:solidFill>
              </a:rPr>
              <a:t>beachten ist</a:t>
            </a:r>
            <a:r>
              <a:rPr lang="de-DE" altLang="de-DE" sz="2400" b="1" u="sng" dirty="0" smtClean="0">
                <a:solidFill>
                  <a:srgbClr val="C00000"/>
                </a:solidFill>
              </a:rPr>
              <a:t>:</a:t>
            </a:r>
          </a:p>
          <a:p>
            <a:pPr>
              <a:buFont typeface="Arial" charset="0"/>
              <a:buNone/>
            </a:pPr>
            <a:endParaRPr lang="de-DE" altLang="de-DE" sz="800" b="1" u="sng" dirty="0">
              <a:solidFill>
                <a:srgbClr val="C00000"/>
              </a:solidFill>
            </a:endParaRPr>
          </a:p>
          <a:p>
            <a:pPr>
              <a:lnSpc>
                <a:spcPts val="3300"/>
              </a:lnSpc>
              <a:spcBef>
                <a:spcPts val="1800"/>
              </a:spcBef>
              <a:buSzTx/>
            </a:pPr>
            <a:r>
              <a:rPr lang="de-DE" altLang="de-DE" sz="2400" u="sng" dirty="0" smtClean="0"/>
              <a:t>Keine</a:t>
            </a:r>
            <a:r>
              <a:rPr lang="de-DE" altLang="de-DE" sz="2400" dirty="0" smtClean="0"/>
              <a:t> </a:t>
            </a:r>
            <a:r>
              <a:rPr lang="de-DE" altLang="de-DE" sz="2400" dirty="0"/>
              <a:t>einseitige </a:t>
            </a:r>
            <a:r>
              <a:rPr lang="de-DE" altLang="de-DE" sz="2400" dirty="0" smtClean="0"/>
              <a:t>Einführungsmöglichkeit bzgl</a:t>
            </a:r>
            <a:r>
              <a:rPr lang="de-DE" altLang="de-DE" sz="2400" dirty="0"/>
              <a:t>. Arbeitszeitänderungen</a:t>
            </a:r>
          </a:p>
          <a:p>
            <a:pPr>
              <a:lnSpc>
                <a:spcPts val="3300"/>
              </a:lnSpc>
              <a:spcBef>
                <a:spcPts val="1800"/>
              </a:spcBef>
              <a:buSzTx/>
            </a:pPr>
            <a:r>
              <a:rPr lang="de-DE" altLang="de-DE" sz="2400" dirty="0" smtClean="0"/>
              <a:t>Nutzung </a:t>
            </a:r>
            <a:r>
              <a:rPr lang="de-DE" altLang="de-DE" sz="2400" dirty="0"/>
              <a:t>tarifvertraglicher Möglichkeiten</a:t>
            </a:r>
          </a:p>
          <a:p>
            <a:pPr>
              <a:lnSpc>
                <a:spcPts val="3300"/>
              </a:lnSpc>
              <a:spcBef>
                <a:spcPts val="1800"/>
              </a:spcBef>
              <a:buSzTx/>
            </a:pPr>
            <a:r>
              <a:rPr lang="de-DE" altLang="de-DE" sz="2400" dirty="0" smtClean="0"/>
              <a:t>Lösungen </a:t>
            </a:r>
            <a:r>
              <a:rPr lang="de-DE" altLang="de-DE" sz="2400" dirty="0"/>
              <a:t>über Betriebsvereinbarungen </a:t>
            </a:r>
          </a:p>
          <a:p>
            <a:pPr>
              <a:lnSpc>
                <a:spcPts val="3300"/>
              </a:lnSpc>
              <a:spcBef>
                <a:spcPts val="1800"/>
              </a:spcBef>
              <a:buSzTx/>
            </a:pPr>
            <a:r>
              <a:rPr lang="de-DE" altLang="de-DE" sz="2400" dirty="0" smtClean="0"/>
              <a:t>Mitbestimmungsrechte </a:t>
            </a:r>
            <a:r>
              <a:rPr lang="de-DE" altLang="de-DE" sz="2400" dirty="0"/>
              <a:t>des Betriebsrates</a:t>
            </a:r>
          </a:p>
          <a:p>
            <a:pPr>
              <a:buSzTx/>
              <a:buFontTx/>
              <a:buChar char="-"/>
            </a:pPr>
            <a:endParaRPr lang="de-DE" altLang="de-DE" sz="2400" u="sng" dirty="0"/>
          </a:p>
        </p:txBody>
      </p:sp>
    </p:spTree>
    <p:extLst>
      <p:ext uri="{BB962C8B-B14F-4D97-AF65-F5344CB8AC3E}">
        <p14:creationId xmlns:p14="http://schemas.microsoft.com/office/powerpoint/2010/main" val="154319398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600" dirty="0" smtClean="0"/>
              <a:t>Unbezahlte </a:t>
            </a:r>
            <a:r>
              <a:rPr lang="de-DE" altLang="de-DE" sz="3600" dirty="0"/>
              <a:t>Freistellung / </a:t>
            </a:r>
            <a:r>
              <a:rPr lang="de-DE" altLang="de-DE" sz="3600" dirty="0" err="1"/>
              <a:t>Sabbatical</a:t>
            </a:r>
            <a:endParaRPr lang="de-DE" altLang="de-DE" sz="3600" dirty="0"/>
          </a:p>
        </p:txBody>
      </p:sp>
      <p:sp>
        <p:nvSpPr>
          <p:cNvPr id="281607" name="Rectangle 7"/>
          <p:cNvSpPr>
            <a:spLocks noChangeArrowheads="1"/>
          </p:cNvSpPr>
          <p:nvPr/>
        </p:nvSpPr>
        <p:spPr bwMode="auto">
          <a:xfrm>
            <a:off x="499938" y="1495325"/>
            <a:ext cx="846455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1593903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ct val="25000"/>
              </a:spcBef>
              <a:buClr>
                <a:schemeClr val="accent1"/>
              </a:buClr>
              <a:buSzPct val="75000"/>
              <a:buFont typeface="Arial" charset="0"/>
              <a:buBlip>
                <a:blip r:embed="rId3"/>
              </a:buBlip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lnSpc>
                <a:spcPct val="90000"/>
              </a:lnSpc>
              <a:spcBef>
                <a:spcPct val="25000"/>
              </a:spcBef>
              <a:buSzPct val="30000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lnSpc>
                <a:spcPct val="90000"/>
              </a:lnSpc>
              <a:spcBef>
                <a:spcPct val="25000"/>
              </a:spcBef>
              <a:buSzPct val="75000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lnSpc>
                <a:spcPct val="90000"/>
              </a:lnSpc>
              <a:spcBef>
                <a:spcPct val="25000"/>
              </a:spcBef>
              <a:buSzPct val="35000"/>
              <a:buBlip>
                <a:blip r:embed="rId4"/>
              </a:buBlip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lnSpc>
                <a:spcPct val="90000"/>
              </a:lnSpc>
              <a:spcBef>
                <a:spcPct val="25000"/>
              </a:spcBef>
              <a:buSzPct val="75000"/>
              <a:buBlip>
                <a:blip r:embed="rId5"/>
              </a:buBlip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75000"/>
              <a:buBlip>
                <a:blip r:embed="rId5"/>
              </a:buBlip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75000"/>
              <a:buBlip>
                <a:blip r:embed="rId5"/>
              </a:buBlip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75000"/>
              <a:buBlip>
                <a:blip r:embed="rId5"/>
              </a:buBlip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75000"/>
              <a:buBlip>
                <a:blip r:embed="rId5"/>
              </a:buBlip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FontTx/>
              <a:buNone/>
            </a:pPr>
            <a:r>
              <a:rPr lang="de-DE" altLang="de-DE" dirty="0"/>
              <a:t>	</a:t>
            </a:r>
          </a:p>
          <a:p>
            <a:pPr algn="ctr">
              <a:buSzTx/>
              <a:buFontTx/>
              <a:buNone/>
            </a:pPr>
            <a:r>
              <a:rPr lang="de-DE" altLang="de-DE" u="sng" dirty="0"/>
              <a:t>Unbezahlte Freistellung</a:t>
            </a:r>
            <a:r>
              <a:rPr lang="de-DE" altLang="de-DE" dirty="0"/>
              <a:t> </a:t>
            </a:r>
          </a:p>
          <a:p>
            <a:pPr algn="ctr">
              <a:buSzTx/>
              <a:buFontTx/>
              <a:buNone/>
            </a:pPr>
            <a:endParaRPr lang="de-DE" altLang="de-DE" sz="800" dirty="0"/>
          </a:p>
          <a:p>
            <a:pPr algn="ctr">
              <a:buSzTx/>
              <a:buFontTx/>
              <a:buNone/>
            </a:pPr>
            <a:r>
              <a:rPr lang="de-DE" altLang="de-DE" dirty="0"/>
              <a:t>zusätzliche – mit den Mitarbeitern vereinbarte –  </a:t>
            </a:r>
          </a:p>
          <a:p>
            <a:pPr algn="ctr">
              <a:buSzTx/>
              <a:buFontTx/>
              <a:buNone/>
            </a:pPr>
            <a:r>
              <a:rPr lang="de-DE" altLang="de-DE" dirty="0"/>
              <a:t>unbezahlte Freizeit</a:t>
            </a:r>
          </a:p>
          <a:p>
            <a:pPr>
              <a:buFontTx/>
              <a:buChar char="-"/>
            </a:pPr>
            <a:endParaRPr lang="de-DE" altLang="de-DE" sz="1800" dirty="0"/>
          </a:p>
          <a:p>
            <a:pPr>
              <a:buFontTx/>
              <a:buChar char="-"/>
            </a:pPr>
            <a:endParaRPr lang="de-DE" altLang="de-DE" sz="1800" dirty="0"/>
          </a:p>
          <a:p>
            <a:pPr algn="ctr">
              <a:buSzTx/>
              <a:buFontTx/>
              <a:buNone/>
            </a:pPr>
            <a:r>
              <a:rPr lang="de-DE" altLang="de-DE" u="sng" dirty="0" err="1"/>
              <a:t>Sabbatical</a:t>
            </a:r>
            <a:r>
              <a:rPr lang="de-DE" altLang="de-DE" u="sng" dirty="0"/>
              <a:t> / erarbeitete Freizeit </a:t>
            </a:r>
          </a:p>
          <a:p>
            <a:pPr algn="ctr">
              <a:buSzTx/>
              <a:buFontTx/>
              <a:buNone/>
            </a:pPr>
            <a:endParaRPr lang="de-DE" altLang="de-DE" sz="800" dirty="0"/>
          </a:p>
          <a:p>
            <a:pPr algn="ctr">
              <a:buSzTx/>
              <a:buFontTx/>
              <a:buNone/>
            </a:pPr>
            <a:r>
              <a:rPr lang="de-DE" altLang="de-DE" dirty="0"/>
              <a:t>Möglichkeit, für längere Zeit (meist 3 - 12 Monate) </a:t>
            </a:r>
          </a:p>
          <a:p>
            <a:pPr algn="ctr">
              <a:buSzTx/>
              <a:buFontTx/>
              <a:buNone/>
            </a:pPr>
            <a:r>
              <a:rPr lang="de-DE" altLang="de-DE" dirty="0"/>
              <a:t>aus dem Job auszusteigen und nach dieser Zeit</a:t>
            </a:r>
          </a:p>
          <a:p>
            <a:pPr algn="ctr">
              <a:buSzTx/>
              <a:buFontTx/>
              <a:buNone/>
            </a:pPr>
            <a:r>
              <a:rPr lang="de-DE" altLang="de-DE" dirty="0"/>
              <a:t>auf den Arbeitsplatz zurückzukehren</a:t>
            </a:r>
          </a:p>
        </p:txBody>
      </p:sp>
      <p:sp>
        <p:nvSpPr>
          <p:cNvPr id="281608" name="AutoShape 8"/>
          <p:cNvSpPr>
            <a:spLocks noChangeArrowheads="1"/>
          </p:cNvSpPr>
          <p:nvPr/>
        </p:nvSpPr>
        <p:spPr bwMode="auto">
          <a:xfrm>
            <a:off x="499938" y="2604045"/>
            <a:ext cx="503237" cy="360363"/>
          </a:xfrm>
          <a:prstGeom prst="rightArrow">
            <a:avLst>
              <a:gd name="adj1" fmla="val 50000"/>
              <a:gd name="adj2" fmla="val 34912"/>
            </a:avLst>
          </a:prstGeom>
          <a:solidFill>
            <a:srgbClr val="1CCC0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81609" name="AutoShape 9"/>
          <p:cNvSpPr>
            <a:spLocks noChangeArrowheads="1"/>
          </p:cNvSpPr>
          <p:nvPr/>
        </p:nvSpPr>
        <p:spPr bwMode="auto">
          <a:xfrm>
            <a:off x="464988" y="4908301"/>
            <a:ext cx="504825" cy="360362"/>
          </a:xfrm>
          <a:prstGeom prst="rightArrow">
            <a:avLst>
              <a:gd name="adj1" fmla="val 50000"/>
              <a:gd name="adj2" fmla="val 35022"/>
            </a:avLst>
          </a:prstGeom>
          <a:solidFill>
            <a:srgbClr val="1CCC0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701707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8" grpId="0" animBg="1"/>
      <p:bldP spid="28160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600" dirty="0" err="1"/>
              <a:t>Sabbatical</a:t>
            </a:r>
            <a:r>
              <a:rPr lang="de-DE" altLang="de-DE" sz="3600" dirty="0"/>
              <a:t> als Folge der erarbeiteten Freizeit</a:t>
            </a:r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79450" y="1600200"/>
            <a:ext cx="8464550" cy="4525963"/>
          </a:xfrm>
          <a:prstGeom prst="rect">
            <a:avLst/>
          </a:prstGeom>
        </p:spPr>
        <p:txBody>
          <a:bodyPr/>
          <a:lstStyle/>
          <a:p>
            <a:pPr>
              <a:buFont typeface="Arial" charset="0"/>
              <a:buNone/>
            </a:pPr>
            <a:r>
              <a:rPr lang="de-DE" altLang="de-DE" sz="2000" b="1" dirty="0" smtClean="0"/>
              <a:t>Warum ein </a:t>
            </a:r>
            <a:r>
              <a:rPr lang="de-DE" altLang="de-DE" sz="2000" b="1" dirty="0" err="1" smtClean="0"/>
              <a:t>Sabbatical</a:t>
            </a:r>
            <a:r>
              <a:rPr lang="de-DE" altLang="de-DE" sz="2000" b="1" dirty="0" smtClean="0"/>
              <a:t> „in der Krise“ geplant werden könnte?</a:t>
            </a:r>
          </a:p>
          <a:p>
            <a:pPr marL="0" indent="0">
              <a:buFont typeface="Arial" charset="0"/>
              <a:buNone/>
            </a:pPr>
            <a:r>
              <a:rPr lang="de-DE" altLang="de-DE" sz="2000" dirty="0" smtClean="0"/>
              <a:t>Für </a:t>
            </a:r>
            <a:r>
              <a:rPr lang="de-DE" altLang="de-DE" sz="2000" dirty="0"/>
              <a:t>ein </a:t>
            </a:r>
            <a:r>
              <a:rPr lang="de-DE" altLang="de-DE" sz="2000" dirty="0" err="1"/>
              <a:t>Sabbatical</a:t>
            </a:r>
            <a:r>
              <a:rPr lang="de-DE" altLang="de-DE" sz="2000" dirty="0"/>
              <a:t> werden Plusstunden auf </a:t>
            </a:r>
            <a:r>
              <a:rPr lang="de-DE" altLang="de-DE" sz="2000" dirty="0" smtClean="0"/>
              <a:t>einem  </a:t>
            </a:r>
            <a:r>
              <a:rPr lang="de-DE" altLang="de-DE" sz="2000" dirty="0"/>
              <a:t>Arbeitszeitkonto angespart. Diese können sich z.B</a:t>
            </a:r>
            <a:r>
              <a:rPr lang="de-DE" altLang="de-DE" sz="2000" dirty="0" smtClean="0"/>
              <a:t>. (</a:t>
            </a:r>
            <a:r>
              <a:rPr lang="de-DE" altLang="de-DE" sz="2000" dirty="0"/>
              <a:t>bei Beibehaltung der vertraglichen Arbeitszeit) </a:t>
            </a:r>
            <a:r>
              <a:rPr lang="de-DE" altLang="de-DE" sz="2000" dirty="0" smtClean="0"/>
              <a:t>durch </a:t>
            </a:r>
            <a:r>
              <a:rPr lang="de-DE" altLang="de-DE" sz="2000" dirty="0"/>
              <a:t>vertragliche Arbeitszeitreduzierung </a:t>
            </a:r>
            <a:r>
              <a:rPr lang="de-DE" altLang="de-DE" sz="2000" dirty="0" smtClean="0"/>
              <a:t>ergeben, d.h. es besteht derzeit noch Bedarf an der Arbeitsleistung, allerdings befindet sich das Unternehmen in einem Liquiditätsengpass.</a:t>
            </a:r>
            <a:endParaRPr lang="de-DE" altLang="de-DE" sz="2000" dirty="0"/>
          </a:p>
          <a:p>
            <a:pPr algn="ctr">
              <a:buFont typeface="Arial" charset="0"/>
              <a:buNone/>
            </a:pPr>
            <a:r>
              <a:rPr lang="de-DE" altLang="de-DE" sz="2200" dirty="0"/>
              <a:t> </a:t>
            </a:r>
          </a:p>
          <a:p>
            <a:pPr>
              <a:buFont typeface="Arial" charset="0"/>
              <a:buNone/>
            </a:pPr>
            <a:endParaRPr lang="de-DE" altLang="de-DE" sz="2200" b="0" dirty="0"/>
          </a:p>
          <a:p>
            <a:endParaRPr lang="de-DE" altLang="de-DE" dirty="0"/>
          </a:p>
        </p:txBody>
      </p:sp>
      <p:sp>
        <p:nvSpPr>
          <p:cNvPr id="278533" name="Rectangle 5"/>
          <p:cNvSpPr>
            <a:spLocks noChangeArrowheads="1"/>
          </p:cNvSpPr>
          <p:nvPr/>
        </p:nvSpPr>
        <p:spPr bwMode="auto">
          <a:xfrm>
            <a:off x="755576" y="3717032"/>
            <a:ext cx="7848871" cy="20882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/>
          <a:lstStyle>
            <a:lvl1pPr marL="287338" indent="-287338">
              <a:lnSpc>
                <a:spcPct val="90000"/>
              </a:lnSpc>
              <a:spcBef>
                <a:spcPct val="25000"/>
              </a:spcBef>
              <a:buClr>
                <a:schemeClr val="accent1"/>
              </a:buClr>
              <a:buSzPct val="75000"/>
              <a:buFont typeface="Arial" charset="0"/>
              <a:buBlip>
                <a:blip r:embed="rId3"/>
              </a:buBlip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7388" indent="-285750">
              <a:lnSpc>
                <a:spcPct val="90000"/>
              </a:lnSpc>
              <a:spcBef>
                <a:spcPct val="25000"/>
              </a:spcBef>
              <a:buSzPct val="30000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27113" indent="-225425">
              <a:lnSpc>
                <a:spcPct val="90000"/>
              </a:lnSpc>
              <a:spcBef>
                <a:spcPct val="25000"/>
              </a:spcBef>
              <a:buSzPct val="75000"/>
              <a:buBlip>
                <a:blip r:embed="rId5"/>
              </a:buBlip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377950" indent="-236538">
              <a:lnSpc>
                <a:spcPct val="90000"/>
              </a:lnSpc>
              <a:spcBef>
                <a:spcPct val="25000"/>
              </a:spcBef>
              <a:buSzPct val="35000"/>
              <a:buBlip>
                <a:blip r:embed="rId4"/>
              </a:buBlip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716088" indent="-223838">
              <a:lnSpc>
                <a:spcPct val="90000"/>
              </a:lnSpc>
              <a:spcBef>
                <a:spcPct val="25000"/>
              </a:spcBef>
              <a:buSzPct val="75000"/>
              <a:buBlip>
                <a:blip r:embed="rId5"/>
              </a:buBlip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173288" indent="-223838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75000"/>
              <a:buBlip>
                <a:blip r:embed="rId5"/>
              </a:buBlip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630488" indent="-223838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75000"/>
              <a:buBlip>
                <a:blip r:embed="rId5"/>
              </a:buBlip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087688" indent="-223838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75000"/>
              <a:buBlip>
                <a:blip r:embed="rId5"/>
              </a:buBlip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44888" indent="-223838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SzPct val="75000"/>
              <a:buBlip>
                <a:blip r:embed="rId5"/>
              </a:buBlip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endParaRPr lang="de-DE" altLang="de-DE" sz="800" u="sng" dirty="0">
              <a:solidFill>
                <a:schemeClr val="bg2"/>
              </a:solidFill>
            </a:endParaRPr>
          </a:p>
          <a:p>
            <a:pPr marL="0" indent="0">
              <a:lnSpc>
                <a:spcPts val="3000"/>
              </a:lnSpc>
              <a:spcBef>
                <a:spcPts val="0"/>
              </a:spcBef>
              <a:buFontTx/>
              <a:buNone/>
            </a:pPr>
            <a:r>
              <a:rPr lang="de-DE" altLang="de-DE" u="sng" dirty="0" smtClean="0"/>
              <a:t>Vorteile </a:t>
            </a:r>
            <a:r>
              <a:rPr lang="de-DE" altLang="de-DE" u="sng" dirty="0"/>
              <a:t>für das </a:t>
            </a:r>
            <a:r>
              <a:rPr lang="de-DE" altLang="de-DE" u="sng" dirty="0" smtClean="0"/>
              <a:t>Unternehmen und den Arbeitnehmer</a:t>
            </a:r>
            <a:endParaRPr lang="de-DE" altLang="de-DE" u="sng" dirty="0"/>
          </a:p>
          <a:p>
            <a:pPr>
              <a:lnSpc>
                <a:spcPts val="3000"/>
              </a:lnSpc>
              <a:buClrTx/>
              <a:buSzPct val="107000"/>
              <a:buFont typeface="Arial" panose="020B0604020202020204" pitchFamily="34" charset="0"/>
              <a:buChar char="•"/>
            </a:pPr>
            <a:r>
              <a:rPr lang="de-DE" altLang="de-DE" b="0" dirty="0" smtClean="0"/>
              <a:t>Aktuelle </a:t>
            </a:r>
            <a:r>
              <a:rPr lang="de-DE" altLang="de-DE" b="0" dirty="0"/>
              <a:t>Personalkosteneinsparungen</a:t>
            </a:r>
          </a:p>
          <a:p>
            <a:pPr>
              <a:lnSpc>
                <a:spcPts val="3000"/>
              </a:lnSpc>
              <a:spcBef>
                <a:spcPct val="40000"/>
              </a:spcBef>
              <a:buClrTx/>
              <a:buSzPct val="107000"/>
              <a:buFont typeface="Arial" panose="020B0604020202020204" pitchFamily="34" charset="0"/>
              <a:buChar char="•"/>
            </a:pPr>
            <a:r>
              <a:rPr lang="de-DE" altLang="de-DE" b="0" dirty="0"/>
              <a:t>Planungssicherheit bzgl. der Frage, wann </a:t>
            </a:r>
            <a:r>
              <a:rPr lang="de-DE" altLang="de-DE" b="0" dirty="0" smtClean="0"/>
              <a:t>in der Zukunft ein </a:t>
            </a:r>
            <a:r>
              <a:rPr lang="de-DE" altLang="de-DE" b="0" dirty="0"/>
              <a:t>Mitarbeiter seine erarbeitete Freizeit „abfeiert“ </a:t>
            </a:r>
          </a:p>
        </p:txBody>
      </p:sp>
    </p:spTree>
    <p:extLst>
      <p:ext uri="{BB962C8B-B14F-4D97-AF65-F5344CB8AC3E}">
        <p14:creationId xmlns:p14="http://schemas.microsoft.com/office/powerpoint/2010/main" val="345353694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8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8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59832" y="-27384"/>
            <a:ext cx="5688632" cy="1224136"/>
          </a:xfrm>
        </p:spPr>
        <p:txBody>
          <a:bodyPr/>
          <a:lstStyle/>
          <a:p>
            <a:r>
              <a:rPr lang="de-DE" altLang="de-DE" sz="3600" dirty="0" smtClean="0"/>
              <a:t>WORST CASE: krisenbedingte (</a:t>
            </a:r>
            <a:r>
              <a:rPr lang="de-DE" altLang="de-DE" sz="3600" dirty="0" err="1" smtClean="0"/>
              <a:t>Änderungs</a:t>
            </a:r>
            <a:r>
              <a:rPr lang="de-DE" altLang="de-DE" sz="3600" dirty="0" smtClean="0"/>
              <a:t>)</a:t>
            </a:r>
            <a:r>
              <a:rPr lang="de-DE" altLang="de-DE" sz="3600" dirty="0" err="1" smtClean="0"/>
              <a:t>kündigung</a:t>
            </a:r>
            <a:r>
              <a:rPr lang="de-DE" altLang="de-DE" sz="3600" dirty="0" smtClean="0"/>
              <a:t> </a:t>
            </a:r>
            <a:endParaRPr lang="de-DE" altLang="de-DE" sz="3600" dirty="0"/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79450" y="1600200"/>
            <a:ext cx="8464550" cy="4525963"/>
          </a:xfrm>
          <a:prstGeom prst="rect">
            <a:avLst/>
          </a:prstGeom>
        </p:spPr>
        <p:txBody>
          <a:bodyPr/>
          <a:lstStyle/>
          <a:p>
            <a:pPr>
              <a:buFont typeface="Arial" charset="0"/>
              <a:buNone/>
            </a:pPr>
            <a:r>
              <a:rPr lang="de-DE" altLang="de-DE" sz="1800" b="1" dirty="0" err="1" smtClean="0">
                <a:solidFill>
                  <a:srgbClr val="C00000"/>
                </a:solidFill>
              </a:rPr>
              <a:t>Worst</a:t>
            </a:r>
            <a:r>
              <a:rPr lang="de-DE" altLang="de-DE" sz="1800" b="1" dirty="0" smtClean="0">
                <a:solidFill>
                  <a:srgbClr val="C00000"/>
                </a:solidFill>
              </a:rPr>
              <a:t> Case – sofern nicht anders vermeidbar:</a:t>
            </a:r>
          </a:p>
          <a:p>
            <a:pPr indent="-160338"/>
            <a:r>
              <a:rPr lang="de-DE" altLang="de-DE" sz="1800" dirty="0" smtClean="0"/>
              <a:t>Krisenbedingte Änderungskündigung </a:t>
            </a:r>
            <a:endParaRPr lang="de-DE" altLang="de-DE" sz="1800" dirty="0"/>
          </a:p>
          <a:p>
            <a:pPr marL="534988" indent="-169863">
              <a:buFont typeface="Wingdings" panose="05000000000000000000" pitchFamily="2" charset="2"/>
              <a:buChar char="Ø"/>
            </a:pPr>
            <a:r>
              <a:rPr lang="de-DE" altLang="de-DE" sz="1800" dirty="0" smtClean="0"/>
              <a:t>zur </a:t>
            </a:r>
            <a:r>
              <a:rPr lang="de-DE" altLang="de-DE" sz="1800" dirty="0"/>
              <a:t>Arbeitszeitveränderung </a:t>
            </a:r>
          </a:p>
          <a:p>
            <a:pPr marL="534988" indent="-169863">
              <a:buFont typeface="Wingdings" panose="05000000000000000000" pitchFamily="2" charset="2"/>
              <a:buChar char="Ø"/>
            </a:pPr>
            <a:r>
              <a:rPr lang="de-DE" altLang="de-DE" sz="1800" dirty="0" smtClean="0"/>
              <a:t>ggf. in Einzelfällen </a:t>
            </a:r>
            <a:r>
              <a:rPr lang="de-DE" altLang="de-DE" sz="1800" dirty="0"/>
              <a:t>zur Entgeltsenkung </a:t>
            </a:r>
          </a:p>
          <a:p>
            <a:pPr indent="-160338">
              <a:spcBef>
                <a:spcPct val="0"/>
              </a:spcBef>
            </a:pPr>
            <a:r>
              <a:rPr lang="de-DE" altLang="de-DE" sz="1800" dirty="0"/>
              <a:t>Krisenbedingte </a:t>
            </a:r>
            <a:r>
              <a:rPr lang="de-DE" altLang="de-DE" sz="1800" dirty="0" smtClean="0"/>
              <a:t>Kündigung </a:t>
            </a:r>
            <a:endParaRPr lang="de-DE" altLang="de-DE" sz="1800" dirty="0"/>
          </a:p>
          <a:p>
            <a:pPr marL="0" indent="0">
              <a:buNone/>
            </a:pPr>
            <a:r>
              <a:rPr lang="de-DE" altLang="de-DE" sz="1800" dirty="0" smtClean="0"/>
              <a:t>In der Krise </a:t>
            </a:r>
            <a:r>
              <a:rPr lang="de-DE" altLang="de-DE" sz="1800" dirty="0" err="1" smtClean="0"/>
              <a:t>grds</a:t>
            </a:r>
            <a:r>
              <a:rPr lang="de-DE" altLang="de-DE" sz="1800" dirty="0" smtClean="0"/>
              <a:t>. möglich</a:t>
            </a:r>
            <a:r>
              <a:rPr lang="de-DE" altLang="de-DE" sz="1800" dirty="0"/>
              <a:t>, wenn bei Aufrechterhaltung der bisherigen </a:t>
            </a:r>
            <a:r>
              <a:rPr lang="de-DE" altLang="de-DE" sz="1800" dirty="0" smtClean="0"/>
              <a:t> Personalstruktur </a:t>
            </a:r>
            <a:r>
              <a:rPr lang="de-DE" altLang="de-DE" sz="1800" dirty="0"/>
              <a:t>betrieblich nicht mehr auffangbare </a:t>
            </a:r>
            <a:r>
              <a:rPr lang="de-DE" altLang="de-DE" sz="1800" dirty="0" smtClean="0"/>
              <a:t>Verluste </a:t>
            </a:r>
            <a:r>
              <a:rPr lang="de-DE" altLang="de-DE" sz="1800" dirty="0"/>
              <a:t>entstehen, die absehbar zu einer Reduzierung </a:t>
            </a:r>
            <a:r>
              <a:rPr lang="de-DE" altLang="de-DE" sz="1800" dirty="0" smtClean="0"/>
              <a:t> des </a:t>
            </a:r>
            <a:r>
              <a:rPr lang="de-DE" altLang="de-DE" sz="1800" dirty="0"/>
              <a:t>Personals oder zu einer Betriebsschließung </a:t>
            </a:r>
            <a:r>
              <a:rPr lang="de-DE" altLang="de-DE" sz="1800" dirty="0" smtClean="0"/>
              <a:t>führen; vor allem bei:</a:t>
            </a:r>
          </a:p>
          <a:p>
            <a:pPr marL="450850" lvl="1" indent="-268288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de-DE" altLang="de-DE" sz="1800" dirty="0"/>
              <a:t>Auftragsrückgang </a:t>
            </a:r>
          </a:p>
          <a:p>
            <a:pPr marL="450850" lvl="1" indent="-268288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de-DE" altLang="de-DE" sz="1800" dirty="0" smtClean="0"/>
              <a:t>Umstellung </a:t>
            </a:r>
            <a:r>
              <a:rPr lang="de-DE" altLang="de-DE" sz="1800" dirty="0"/>
              <a:t>oder Einschränkung der Produktion </a:t>
            </a:r>
          </a:p>
          <a:p>
            <a:pPr marL="450850" lvl="1" indent="-268288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de-DE" altLang="de-DE" sz="1800" dirty="0" smtClean="0"/>
              <a:t>Betriebsstilllegung/Betriebseinschränkung</a:t>
            </a:r>
          </a:p>
          <a:p>
            <a:pPr marL="450850" lvl="1" indent="-268288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de-DE" altLang="de-DE" sz="1800" dirty="0"/>
              <a:t>Umstrukturierung/Rationalisierung/Wegfall einer Hierarchieebene</a:t>
            </a:r>
          </a:p>
          <a:p>
            <a:pPr marL="450850" lvl="1" indent="-268288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de-DE" altLang="de-DE" sz="1800" dirty="0"/>
              <a:t>Fremdvergabe von </a:t>
            </a:r>
            <a:r>
              <a:rPr lang="de-DE" altLang="de-DE" sz="1800" dirty="0" smtClean="0"/>
              <a:t>Arbeiten/Outsourcing</a:t>
            </a:r>
          </a:p>
          <a:p>
            <a:pPr marL="468312" indent="-285750" defTabSz="517525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de-DE" altLang="de-DE" sz="1800" b="1" u="sng" dirty="0" smtClean="0"/>
              <a:t>Wichtig</a:t>
            </a:r>
            <a:r>
              <a:rPr lang="de-DE" altLang="de-DE" sz="1800" b="1" u="sng" dirty="0"/>
              <a:t>:</a:t>
            </a:r>
            <a:r>
              <a:rPr lang="de-DE" altLang="de-DE" sz="1800" b="1" dirty="0"/>
              <a:t> </a:t>
            </a:r>
            <a:r>
              <a:rPr lang="de-DE" altLang="de-DE" sz="1800" b="1" dirty="0" smtClean="0"/>
              <a:t>	Die </a:t>
            </a:r>
            <a:r>
              <a:rPr lang="de-DE" altLang="de-DE" sz="1800" b="1" dirty="0"/>
              <a:t>unternehmerische Entscheidung zum Arbeitsplatzabbau </a:t>
            </a:r>
            <a:endParaRPr lang="de-DE" altLang="de-DE" sz="1800" b="1" dirty="0" smtClean="0"/>
          </a:p>
          <a:p>
            <a:pPr marL="182562" indent="0" defTabSz="517525">
              <a:spcBef>
                <a:spcPct val="0"/>
              </a:spcBef>
              <a:buNone/>
            </a:pPr>
            <a:r>
              <a:rPr lang="de-DE" altLang="de-DE" sz="1800" b="1" dirty="0"/>
              <a:t>	</a:t>
            </a:r>
            <a:r>
              <a:rPr lang="de-DE" altLang="de-DE" sz="1800" b="1" dirty="0" smtClean="0"/>
              <a:t>		ist </a:t>
            </a:r>
            <a:r>
              <a:rPr lang="de-DE" altLang="de-DE" sz="1800" b="1" dirty="0" err="1"/>
              <a:t>grds</a:t>
            </a:r>
            <a:r>
              <a:rPr lang="de-DE" altLang="de-DE" sz="1800" b="1" dirty="0"/>
              <a:t>. </a:t>
            </a:r>
            <a:r>
              <a:rPr lang="de-DE" altLang="de-DE" sz="1800" b="1" u="sng" dirty="0"/>
              <a:t>nicht</a:t>
            </a:r>
            <a:r>
              <a:rPr lang="de-DE" altLang="de-DE" sz="1800" b="1" dirty="0"/>
              <a:t> gerichtlich überprüfbar!</a:t>
            </a:r>
            <a:endParaRPr lang="de-DE" altLang="de-DE" sz="1800" dirty="0"/>
          </a:p>
          <a:p>
            <a:pPr marL="0" indent="0">
              <a:buNone/>
            </a:pPr>
            <a:endParaRPr lang="de-DE" altLang="de-DE" sz="1800" dirty="0"/>
          </a:p>
        </p:txBody>
      </p:sp>
    </p:spTree>
    <p:extLst>
      <p:ext uri="{BB962C8B-B14F-4D97-AF65-F5344CB8AC3E}">
        <p14:creationId xmlns:p14="http://schemas.microsoft.com/office/powerpoint/2010/main" val="70639027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600" dirty="0"/>
              <a:t>Unsere </a:t>
            </a:r>
            <a:r>
              <a:rPr lang="de-DE" altLang="de-DE" sz="3600" dirty="0" smtClean="0"/>
              <a:t>Beratung</a:t>
            </a:r>
            <a:br>
              <a:rPr lang="de-DE" altLang="de-DE" sz="3600" dirty="0" smtClean="0"/>
            </a:br>
            <a:r>
              <a:rPr lang="de-DE" altLang="de-DE" sz="3600" dirty="0" smtClean="0"/>
              <a:t>im </a:t>
            </a:r>
            <a:r>
              <a:rPr lang="de-DE" altLang="de-DE" sz="3600" dirty="0"/>
              <a:t>Arbeitsrecht</a:t>
            </a:r>
          </a:p>
        </p:txBody>
      </p:sp>
      <p:sp>
        <p:nvSpPr>
          <p:cNvPr id="346116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679450" y="1412875"/>
            <a:ext cx="8464550" cy="4895850"/>
          </a:xfrm>
          <a:prstGeom prst="rect">
            <a:avLst/>
          </a:prstGeom>
          <a:noFill/>
          <a:ln/>
        </p:spPr>
        <p:txBody>
          <a:bodyPr/>
          <a:lstStyle/>
          <a:p>
            <a:pPr>
              <a:buFont typeface="Arial" charset="0"/>
              <a:buNone/>
            </a:pPr>
            <a:endParaRPr lang="de-DE" altLang="de-DE" sz="800" b="0" dirty="0"/>
          </a:p>
          <a:p>
            <a:pPr>
              <a:spcBef>
                <a:spcPts val="600"/>
              </a:spcBef>
            </a:pPr>
            <a:r>
              <a:rPr lang="de-DE" altLang="de-DE" sz="2000" b="0" dirty="0" smtClean="0"/>
              <a:t>Arbeitsvertragsrecht für Führungskräfte </a:t>
            </a:r>
            <a:r>
              <a:rPr lang="de-DE" altLang="de-DE" sz="2000" dirty="0"/>
              <a:t>und Arbeitnehmer, </a:t>
            </a:r>
            <a:endParaRPr lang="de-DE" altLang="de-DE" sz="2000" dirty="0" smtClean="0"/>
          </a:p>
          <a:p>
            <a:pPr>
              <a:spcBef>
                <a:spcPts val="600"/>
              </a:spcBef>
            </a:pPr>
            <a:r>
              <a:rPr lang="de-DE" altLang="de-DE" sz="2000" dirty="0" smtClean="0"/>
              <a:t>Arbeitszeit- </a:t>
            </a:r>
            <a:r>
              <a:rPr lang="de-DE" altLang="de-DE" sz="2000" dirty="0"/>
              <a:t>und Vergütungsmodelle</a:t>
            </a:r>
          </a:p>
          <a:p>
            <a:pPr>
              <a:spcBef>
                <a:spcPts val="600"/>
              </a:spcBef>
            </a:pPr>
            <a:r>
              <a:rPr lang="de-DE" altLang="de-DE" sz="2000" dirty="0" smtClean="0"/>
              <a:t>Prozessführung </a:t>
            </a:r>
            <a:r>
              <a:rPr lang="de-DE" altLang="de-DE" sz="2000" dirty="0"/>
              <a:t>vor allen Arbeitsgerichten</a:t>
            </a:r>
          </a:p>
          <a:p>
            <a:pPr>
              <a:spcBef>
                <a:spcPts val="600"/>
              </a:spcBef>
            </a:pPr>
            <a:r>
              <a:rPr lang="de-DE" altLang="de-DE" sz="2000" dirty="0"/>
              <a:t>Abmahnungen, Aufhebungsverträge, Kündigung und Abfindung</a:t>
            </a:r>
          </a:p>
          <a:p>
            <a:pPr>
              <a:spcBef>
                <a:spcPts val="600"/>
              </a:spcBef>
            </a:pPr>
            <a:r>
              <a:rPr lang="de-DE" altLang="de-DE" sz="2000" dirty="0"/>
              <a:t>Konflikt- und Trennungsmanagement, Mediation</a:t>
            </a:r>
          </a:p>
          <a:p>
            <a:pPr>
              <a:spcBef>
                <a:spcPts val="600"/>
              </a:spcBef>
            </a:pPr>
            <a:r>
              <a:rPr lang="de-DE" altLang="de-DE" sz="2000" dirty="0"/>
              <a:t>Arbeitsvertragsmanagement, Arbeitnehmerdatenschutz</a:t>
            </a:r>
          </a:p>
          <a:p>
            <a:pPr>
              <a:spcBef>
                <a:spcPts val="600"/>
              </a:spcBef>
            </a:pPr>
            <a:r>
              <a:rPr lang="de-DE" altLang="de-DE" sz="2000" dirty="0"/>
              <a:t>Altersteilzeit und Betriebliche Altersversorgung</a:t>
            </a:r>
          </a:p>
          <a:p>
            <a:pPr>
              <a:spcBef>
                <a:spcPts val="600"/>
              </a:spcBef>
            </a:pPr>
            <a:r>
              <a:rPr lang="de-DE" altLang="de-DE" sz="2000" dirty="0" smtClean="0"/>
              <a:t>Betriebsübergang</a:t>
            </a:r>
            <a:r>
              <a:rPr lang="de-DE" altLang="de-DE" sz="2000" dirty="0"/>
              <a:t>, Restrukturierung, Betriebsänderung, Interessenausgleich, Sozialplan</a:t>
            </a:r>
          </a:p>
          <a:p>
            <a:pPr>
              <a:spcBef>
                <a:spcPts val="600"/>
              </a:spcBef>
            </a:pPr>
            <a:r>
              <a:rPr lang="de-DE" altLang="de-DE" sz="2000" b="0" dirty="0" smtClean="0"/>
              <a:t>Betriebsverfassungsrecht</a:t>
            </a:r>
            <a:r>
              <a:rPr lang="de-DE" altLang="de-DE" sz="2000" b="0" dirty="0"/>
              <a:t>, </a:t>
            </a:r>
            <a:r>
              <a:rPr lang="de-DE" altLang="de-DE" sz="2000" b="0" dirty="0" smtClean="0"/>
              <a:t>Tarifvertragsrecht</a:t>
            </a:r>
          </a:p>
          <a:p>
            <a:pPr>
              <a:spcBef>
                <a:spcPts val="600"/>
              </a:spcBef>
            </a:pPr>
            <a:r>
              <a:rPr lang="de-DE" altLang="de-DE" sz="2000" dirty="0"/>
              <a:t>Arbeitnehmerüberlassung und </a:t>
            </a:r>
            <a:r>
              <a:rPr lang="de-DE" altLang="de-DE" sz="2000" dirty="0" smtClean="0"/>
              <a:t>Mitarbeiterentsendung</a:t>
            </a:r>
            <a:endParaRPr lang="de-DE" altLang="de-DE" sz="2000" dirty="0"/>
          </a:p>
        </p:txBody>
      </p:sp>
    </p:spTree>
    <p:extLst>
      <p:ext uri="{BB962C8B-B14F-4D97-AF65-F5344CB8AC3E}">
        <p14:creationId xmlns:p14="http://schemas.microsoft.com/office/powerpoint/2010/main" val="30755959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6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6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46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461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461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461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461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461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461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461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Unsere Ansprechpartner für Sie im </a:t>
            </a:r>
            <a:r>
              <a:rPr lang="de-DE" sz="3600" dirty="0" smtClean="0"/>
              <a:t>Arbeitsrecht</a:t>
            </a:r>
            <a:endParaRPr lang="de-DE" sz="3600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gray">
          <a:xfrm>
            <a:off x="5148064" y="3698507"/>
            <a:ext cx="3300059" cy="2106757"/>
          </a:xfrm>
          <a:prstGeom prst="rect">
            <a:avLst/>
          </a:prstGeom>
          <a:solidFill>
            <a:schemeClr val="bg1"/>
          </a:solidFill>
          <a:ln w="6350">
            <a:solidFill>
              <a:srgbClr val="BABBBC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187200" tIns="46800"/>
          <a:lstStyle/>
          <a:p>
            <a:pPr marL="381000" defTabSz="762000" eaLnBrk="0" hangingPunct="0">
              <a:spcBef>
                <a:spcPct val="20000"/>
              </a:spcBef>
              <a:tabLst>
                <a:tab pos="703263" algn="l"/>
              </a:tabLst>
              <a:defRPr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marL="381000" defTabSz="762000" eaLnBrk="0" hangingPunct="0">
              <a:spcBef>
                <a:spcPct val="20000"/>
              </a:spcBef>
              <a:tabLst>
                <a:tab pos="703263" algn="l"/>
              </a:tabLst>
              <a:defRPr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6327272" y="4149080"/>
            <a:ext cx="2016224" cy="1672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2574925" eaLnBrk="0" hangingPunct="0">
              <a:spcAft>
                <a:spcPts val="600"/>
              </a:spcAft>
              <a:tabLst>
                <a:tab pos="0" algn="l"/>
                <a:tab pos="542925" algn="r"/>
                <a:tab pos="628650" algn="l"/>
              </a:tabLst>
            </a:pPr>
            <a:r>
              <a:rPr lang="de-DE" sz="1100" b="1" dirty="0" smtClean="0">
                <a:latin typeface="+mj-lt"/>
                <a:cs typeface="Arial" panose="020B0604020202020204" pitchFamily="34" charset="0"/>
              </a:rPr>
              <a:t>Dr. Stephan Fahrig, LL.M.</a:t>
            </a:r>
            <a:endParaRPr lang="de-DE" sz="1100" b="1" dirty="0">
              <a:latin typeface="+mj-lt"/>
              <a:cs typeface="Arial" panose="020B0604020202020204" pitchFamily="34" charset="0"/>
            </a:endParaRPr>
          </a:p>
          <a:p>
            <a:pPr lvl="0" defTabSz="2574925" eaLnBrk="0" hangingPunct="0">
              <a:lnSpc>
                <a:spcPts val="1300"/>
              </a:lnSpc>
              <a:tabLst>
                <a:tab pos="0" algn="l"/>
                <a:tab pos="542925" algn="r"/>
                <a:tab pos="628650" algn="l"/>
              </a:tabLst>
            </a:pPr>
            <a:r>
              <a:rPr lang="de-DE" sz="1000" b="1" dirty="0" smtClean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Rechtsanwalt I Notar</a:t>
            </a:r>
          </a:p>
          <a:p>
            <a:pPr lvl="0" defTabSz="2574925" eaLnBrk="0" hangingPunct="0">
              <a:lnSpc>
                <a:spcPts val="1300"/>
              </a:lnSpc>
              <a:tabLst>
                <a:tab pos="0" algn="l"/>
                <a:tab pos="542925" algn="r"/>
                <a:tab pos="628650" algn="l"/>
              </a:tabLst>
            </a:pPr>
            <a:r>
              <a:rPr lang="de-DE" sz="1000" b="1" dirty="0" smtClean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Fachanwalt für Arbeitsrecht</a:t>
            </a:r>
            <a:endParaRPr lang="de-DE" sz="1000" b="1" dirty="0">
              <a:solidFill>
                <a:prstClr val="black"/>
              </a:solidFill>
              <a:latin typeface="+mj-lt"/>
              <a:cs typeface="Arial" panose="020B0604020202020204" pitchFamily="34" charset="0"/>
            </a:endParaRPr>
          </a:p>
          <a:p>
            <a:pPr lvl="0" defTabSz="2574925" eaLnBrk="0" hangingPunct="0">
              <a:lnSpc>
                <a:spcPts val="1300"/>
              </a:lnSpc>
              <a:tabLst>
                <a:tab pos="0" algn="l"/>
                <a:tab pos="542925" algn="r"/>
                <a:tab pos="628650" algn="l"/>
              </a:tabLst>
            </a:pPr>
            <a:endParaRPr lang="de-DE" sz="1000" b="1" dirty="0" smtClean="0">
              <a:solidFill>
                <a:prstClr val="black"/>
              </a:solidFill>
              <a:latin typeface="+mj-lt"/>
              <a:cs typeface="Arial" panose="020B0604020202020204" pitchFamily="34" charset="0"/>
            </a:endParaRPr>
          </a:p>
          <a:p>
            <a:pPr lvl="0" defTabSz="2574925" eaLnBrk="0" hangingPunct="0">
              <a:lnSpc>
                <a:spcPts val="1300"/>
              </a:lnSpc>
              <a:tabLst>
                <a:tab pos="0" algn="l"/>
                <a:tab pos="542925" algn="r"/>
                <a:tab pos="628650" algn="l"/>
              </a:tabLst>
            </a:pPr>
            <a:r>
              <a:rPr lang="de-DE" sz="1000" dirty="0" err="1" smtClean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Kortumstraße</a:t>
            </a:r>
            <a:r>
              <a:rPr lang="de-DE" sz="1000" dirty="0" smtClean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de-DE" sz="10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100</a:t>
            </a:r>
            <a:r>
              <a:rPr lang="de-DE" sz="1000" dirty="0" smtClean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, 44787 </a:t>
            </a:r>
            <a:r>
              <a:rPr lang="de-DE" sz="10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Bochum</a:t>
            </a:r>
          </a:p>
          <a:p>
            <a:pPr lvl="0" defTabSz="2574925" eaLnBrk="0" hangingPunct="0">
              <a:lnSpc>
                <a:spcPts val="1300"/>
              </a:lnSpc>
              <a:tabLst>
                <a:tab pos="0" algn="l"/>
                <a:tab pos="542925" algn="r"/>
                <a:tab pos="628650" algn="l"/>
              </a:tabLst>
            </a:pPr>
            <a:r>
              <a:rPr lang="de-DE" sz="10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T + 49 (0)234 </a:t>
            </a:r>
            <a:r>
              <a:rPr lang="de-DE" sz="1000" dirty="0" smtClean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96165-34</a:t>
            </a:r>
            <a:endParaRPr lang="de-DE" sz="1000" dirty="0">
              <a:solidFill>
                <a:prstClr val="black"/>
              </a:solidFill>
              <a:latin typeface="+mj-lt"/>
              <a:cs typeface="Arial" panose="020B0604020202020204" pitchFamily="34" charset="0"/>
            </a:endParaRPr>
          </a:p>
          <a:p>
            <a:pPr lvl="0" defTabSz="2574925" eaLnBrk="0" hangingPunct="0">
              <a:lnSpc>
                <a:spcPts val="1300"/>
              </a:lnSpc>
              <a:tabLst>
                <a:tab pos="0" algn="l"/>
                <a:tab pos="542925" algn="r"/>
                <a:tab pos="628650" algn="l"/>
              </a:tabLst>
            </a:pPr>
            <a:r>
              <a:rPr lang="de-DE" sz="10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F + 49 (0)234 </a:t>
            </a:r>
            <a:r>
              <a:rPr lang="de-DE" sz="1000" dirty="0" smtClean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96165-88</a:t>
            </a:r>
            <a:endParaRPr lang="de-DE" sz="1000" dirty="0">
              <a:solidFill>
                <a:prstClr val="black"/>
              </a:solidFill>
              <a:latin typeface="+mj-lt"/>
              <a:cs typeface="Arial" panose="020B0604020202020204" pitchFamily="34" charset="0"/>
            </a:endParaRPr>
          </a:p>
          <a:p>
            <a:pPr lvl="0" defTabSz="2574925" eaLnBrk="0" hangingPunct="0">
              <a:lnSpc>
                <a:spcPts val="1300"/>
              </a:lnSpc>
              <a:tabLst>
                <a:tab pos="0" algn="l"/>
                <a:tab pos="542925" algn="r"/>
                <a:tab pos="628650" algn="l"/>
              </a:tabLst>
            </a:pPr>
            <a:r>
              <a:rPr lang="de-DE" sz="1000" dirty="0" smtClean="0">
                <a:solidFill>
                  <a:prstClr val="black"/>
                </a:solidFill>
                <a:latin typeface="+mj-lt"/>
                <a:cs typeface="Arial" panose="020B0604020202020204" pitchFamily="34" charset="0"/>
                <a:hlinkClick r:id="rId3"/>
              </a:rPr>
              <a:t>fahrig@klostermann-rae.de</a:t>
            </a:r>
            <a:endParaRPr lang="de-DE" sz="1000" dirty="0">
              <a:solidFill>
                <a:prstClr val="black"/>
              </a:solidFill>
              <a:latin typeface="+mj-lt"/>
              <a:cs typeface="Arial" panose="020B0604020202020204" pitchFamily="34" charset="0"/>
            </a:endParaRPr>
          </a:p>
          <a:p>
            <a:pPr lvl="0" defTabSz="2574925" eaLnBrk="0" hangingPunct="0">
              <a:lnSpc>
                <a:spcPts val="1300"/>
              </a:lnSpc>
              <a:spcAft>
                <a:spcPts val="600"/>
              </a:spcAft>
              <a:tabLst>
                <a:tab pos="0" algn="l"/>
                <a:tab pos="542925" algn="r"/>
                <a:tab pos="628650" algn="l"/>
              </a:tabLst>
            </a:pPr>
            <a:r>
              <a:rPr lang="de-DE" sz="10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www.klostermann-rae.de </a:t>
            </a:r>
            <a:endParaRPr lang="de-DE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>
          <a:xfrm>
            <a:off x="1187624" y="1556891"/>
            <a:ext cx="3600400" cy="2016125"/>
          </a:xfrm>
          <a:prstGeom prst="rect">
            <a:avLst/>
          </a:prstGeom>
          <a:noFill/>
          <a:ln/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de-DE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de-DE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de-DE" altLang="de-DE" sz="3000" b="1" dirty="0" smtClean="0"/>
              <a:t>Fragen? Wir stehen Ihnen gerne zur Verfügung…</a:t>
            </a: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gray">
          <a:xfrm>
            <a:off x="5174198" y="1398861"/>
            <a:ext cx="3300059" cy="2106757"/>
          </a:xfrm>
          <a:prstGeom prst="rect">
            <a:avLst/>
          </a:prstGeom>
          <a:solidFill>
            <a:schemeClr val="bg1"/>
          </a:solidFill>
          <a:ln w="6350">
            <a:solidFill>
              <a:srgbClr val="BABBBC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187200" tIns="46800"/>
          <a:lstStyle/>
          <a:p>
            <a:pPr marL="381000" defTabSz="762000" eaLnBrk="0" hangingPunct="0">
              <a:spcBef>
                <a:spcPct val="20000"/>
              </a:spcBef>
              <a:tabLst>
                <a:tab pos="703263" algn="l"/>
              </a:tabLst>
              <a:defRPr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marL="381000" defTabSz="762000" eaLnBrk="0" hangingPunct="0">
              <a:spcBef>
                <a:spcPct val="20000"/>
              </a:spcBef>
              <a:tabLst>
                <a:tab pos="703263" algn="l"/>
              </a:tabLst>
              <a:defRPr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327272" y="1844824"/>
            <a:ext cx="201622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2574925" eaLnBrk="0" hangingPunct="0">
              <a:spcAft>
                <a:spcPts val="600"/>
              </a:spcAft>
              <a:tabLst>
                <a:tab pos="0" algn="l"/>
                <a:tab pos="542925" algn="r"/>
                <a:tab pos="628650" algn="l"/>
              </a:tabLst>
            </a:pPr>
            <a:r>
              <a:rPr lang="de-DE" sz="1000" b="1" dirty="0">
                <a:latin typeface="+mj-lt"/>
              </a:rPr>
              <a:t>Norbert H. Müller</a:t>
            </a:r>
          </a:p>
          <a:p>
            <a:pPr lvl="0" defTabSz="2574925" eaLnBrk="0" hangingPunct="0">
              <a:tabLst>
                <a:tab pos="0" algn="l"/>
                <a:tab pos="542925" algn="r"/>
                <a:tab pos="628650" algn="l"/>
              </a:tabLst>
            </a:pPr>
            <a:r>
              <a:rPr lang="de-DE" sz="1000" b="1" dirty="0">
                <a:solidFill>
                  <a:prstClr val="black"/>
                </a:solidFill>
                <a:latin typeface="+mj-lt"/>
              </a:rPr>
              <a:t>Rechtsanwalt</a:t>
            </a:r>
          </a:p>
          <a:p>
            <a:pPr lvl="0" defTabSz="2574925" eaLnBrk="0" hangingPunct="0">
              <a:tabLst>
                <a:tab pos="0" algn="l"/>
                <a:tab pos="542925" algn="r"/>
                <a:tab pos="628650" algn="l"/>
              </a:tabLst>
            </a:pPr>
            <a:r>
              <a:rPr lang="de-DE" sz="1000" b="1" dirty="0">
                <a:solidFill>
                  <a:prstClr val="black"/>
                </a:solidFill>
                <a:latin typeface="+mj-lt"/>
              </a:rPr>
              <a:t>Fachanwalt für Arbeitsrecht und Steuerrecht</a:t>
            </a:r>
          </a:p>
          <a:p>
            <a:pPr lvl="0" defTabSz="2574925" eaLnBrk="0" hangingPunct="0">
              <a:tabLst>
                <a:tab pos="0" algn="l"/>
                <a:tab pos="542925" algn="r"/>
                <a:tab pos="628650" algn="l"/>
              </a:tabLst>
            </a:pPr>
            <a:endParaRPr lang="de-DE" sz="1000" dirty="0" smtClean="0">
              <a:solidFill>
                <a:prstClr val="black"/>
              </a:solidFill>
              <a:latin typeface="+mj-lt"/>
            </a:endParaRPr>
          </a:p>
          <a:p>
            <a:pPr lvl="0" defTabSz="2574925" eaLnBrk="0" hangingPunct="0">
              <a:tabLst>
                <a:tab pos="0" algn="l"/>
                <a:tab pos="542925" algn="r"/>
                <a:tab pos="628650" algn="l"/>
              </a:tabLst>
            </a:pPr>
            <a:r>
              <a:rPr lang="de-DE" sz="1000" dirty="0" err="1" smtClean="0">
                <a:solidFill>
                  <a:prstClr val="black"/>
                </a:solidFill>
                <a:latin typeface="+mj-lt"/>
              </a:rPr>
              <a:t>Kortumstraße</a:t>
            </a:r>
            <a:r>
              <a:rPr lang="de-DE" sz="1000" dirty="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de-DE" sz="1000" dirty="0">
                <a:solidFill>
                  <a:prstClr val="black"/>
                </a:solidFill>
                <a:latin typeface="+mj-lt"/>
              </a:rPr>
              <a:t>100, 44787 Bochum</a:t>
            </a:r>
          </a:p>
          <a:p>
            <a:pPr lvl="0" defTabSz="2574925" eaLnBrk="0" hangingPunct="0">
              <a:tabLst>
                <a:tab pos="0" algn="l"/>
                <a:tab pos="542925" algn="r"/>
                <a:tab pos="628650" algn="l"/>
              </a:tabLst>
            </a:pPr>
            <a:r>
              <a:rPr lang="de-DE" sz="1000" dirty="0">
                <a:solidFill>
                  <a:prstClr val="black"/>
                </a:solidFill>
                <a:latin typeface="+mj-lt"/>
              </a:rPr>
              <a:t>T + 49 (0)234 96165-34</a:t>
            </a:r>
          </a:p>
          <a:p>
            <a:pPr lvl="0" defTabSz="2574925" eaLnBrk="0" hangingPunct="0">
              <a:tabLst>
                <a:tab pos="0" algn="l"/>
                <a:tab pos="542925" algn="r"/>
                <a:tab pos="628650" algn="l"/>
              </a:tabLst>
            </a:pPr>
            <a:r>
              <a:rPr lang="de-DE" sz="1000" dirty="0">
                <a:solidFill>
                  <a:prstClr val="black"/>
                </a:solidFill>
                <a:latin typeface="+mj-lt"/>
              </a:rPr>
              <a:t>F + 49 (0)234 96165-99</a:t>
            </a:r>
          </a:p>
          <a:p>
            <a:pPr lvl="0" defTabSz="2574925" eaLnBrk="0" hangingPunct="0">
              <a:tabLst>
                <a:tab pos="0" algn="l"/>
                <a:tab pos="542925" algn="r"/>
                <a:tab pos="628650" algn="l"/>
              </a:tabLst>
            </a:pPr>
            <a:r>
              <a:rPr lang="de-DE" sz="1000" dirty="0">
                <a:solidFill>
                  <a:prstClr val="black"/>
                </a:solidFill>
                <a:latin typeface="+mj-lt"/>
                <a:hlinkClick r:id="rId3"/>
              </a:rPr>
              <a:t>mueller@klostermann-rae.de</a:t>
            </a:r>
            <a:endParaRPr lang="de-DE" sz="1000" dirty="0">
              <a:solidFill>
                <a:prstClr val="black"/>
              </a:solidFill>
              <a:latin typeface="+mj-lt"/>
            </a:endParaRPr>
          </a:p>
          <a:p>
            <a:pPr lvl="0" defTabSz="2574925" eaLnBrk="0" hangingPunct="0">
              <a:spcAft>
                <a:spcPts val="600"/>
              </a:spcAft>
              <a:tabLst>
                <a:tab pos="0" algn="l"/>
                <a:tab pos="542925" algn="r"/>
                <a:tab pos="628650" algn="l"/>
              </a:tabLst>
            </a:pPr>
            <a:r>
              <a:rPr lang="de-DE" sz="1000" dirty="0">
                <a:solidFill>
                  <a:prstClr val="black"/>
                </a:solidFill>
                <a:latin typeface="+mj-lt"/>
              </a:rPr>
              <a:t>www.klostermann-rae.de </a:t>
            </a:r>
            <a:endParaRPr lang="de-DE" sz="1000" dirty="0">
              <a:latin typeface="+mj-lt"/>
            </a:endParaRPr>
          </a:p>
        </p:txBody>
      </p:sp>
      <p:pic>
        <p:nvPicPr>
          <p:cNvPr id="19" name="Bild 2" descr="klostermann_kopf_klein_2020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040" y="1501924"/>
            <a:ext cx="2984376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Bild 2" descr="klostermann_kopf_klein_2020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040" y="3789040"/>
            <a:ext cx="2984376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1187624" y="3717032"/>
            <a:ext cx="3300059" cy="2106757"/>
          </a:xfrm>
          <a:prstGeom prst="rect">
            <a:avLst/>
          </a:prstGeom>
          <a:solidFill>
            <a:schemeClr val="bg1"/>
          </a:solidFill>
          <a:ln w="6350">
            <a:solidFill>
              <a:srgbClr val="BABBBC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187200" tIns="46800"/>
          <a:lstStyle/>
          <a:p>
            <a:pPr marL="381000" defTabSz="762000" eaLnBrk="0" hangingPunct="0">
              <a:spcBef>
                <a:spcPct val="20000"/>
              </a:spcBef>
              <a:tabLst>
                <a:tab pos="703263" algn="l"/>
              </a:tabLst>
              <a:defRPr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marL="381000" defTabSz="762000" eaLnBrk="0" hangingPunct="0">
              <a:spcBef>
                <a:spcPct val="20000"/>
              </a:spcBef>
              <a:tabLst>
                <a:tab pos="703263" algn="l"/>
              </a:tabLst>
              <a:defRPr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2366831" y="4149080"/>
            <a:ext cx="2120851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2574925" eaLnBrk="0" hangingPunct="0">
              <a:spcAft>
                <a:spcPts val="600"/>
              </a:spcAft>
              <a:tabLst>
                <a:tab pos="0" algn="l"/>
                <a:tab pos="542925" algn="r"/>
                <a:tab pos="628650" algn="l"/>
              </a:tabLst>
            </a:pPr>
            <a:r>
              <a:rPr lang="de-DE" sz="1100" b="1" dirty="0">
                <a:latin typeface="+mj-lt"/>
              </a:rPr>
              <a:t>Marc Rumpenhorst</a:t>
            </a:r>
          </a:p>
          <a:p>
            <a:pPr lvl="0" defTabSz="2574925" eaLnBrk="0" hangingPunct="0">
              <a:tabLst>
                <a:tab pos="0" algn="l"/>
                <a:tab pos="542925" algn="r"/>
                <a:tab pos="628650" algn="l"/>
              </a:tabLst>
            </a:pPr>
            <a:r>
              <a:rPr lang="de-DE" sz="1000" b="1" dirty="0">
                <a:solidFill>
                  <a:prstClr val="black"/>
                </a:solidFill>
                <a:latin typeface="+mj-lt"/>
              </a:rPr>
              <a:t>Rechtsanwalt</a:t>
            </a:r>
          </a:p>
          <a:p>
            <a:pPr lvl="0" defTabSz="2574925" eaLnBrk="0" hangingPunct="0">
              <a:tabLst>
                <a:tab pos="0" algn="l"/>
                <a:tab pos="542925" algn="r"/>
                <a:tab pos="628650" algn="l"/>
              </a:tabLst>
            </a:pPr>
            <a:r>
              <a:rPr lang="de-DE" sz="1000" b="1" dirty="0">
                <a:solidFill>
                  <a:prstClr val="black"/>
                </a:solidFill>
                <a:latin typeface="+mj-lt"/>
              </a:rPr>
              <a:t>Fachanwalt für Arbeitsrecht und </a:t>
            </a:r>
            <a:r>
              <a:rPr lang="de-DE" sz="1000" b="1" dirty="0" smtClean="0">
                <a:solidFill>
                  <a:prstClr val="black"/>
                </a:solidFill>
                <a:latin typeface="+mj-lt"/>
              </a:rPr>
              <a:t>Medizinrecht</a:t>
            </a:r>
          </a:p>
          <a:p>
            <a:pPr lvl="0" defTabSz="2574925" eaLnBrk="0" hangingPunct="0">
              <a:tabLst>
                <a:tab pos="0" algn="l"/>
                <a:tab pos="542925" algn="r"/>
                <a:tab pos="628650" algn="l"/>
              </a:tabLst>
            </a:pPr>
            <a:endParaRPr lang="de-DE" sz="1000" b="1" dirty="0">
              <a:solidFill>
                <a:prstClr val="black"/>
              </a:solidFill>
              <a:latin typeface="+mj-lt"/>
            </a:endParaRPr>
          </a:p>
          <a:p>
            <a:pPr lvl="0" defTabSz="2574925" eaLnBrk="0" hangingPunct="0">
              <a:tabLst>
                <a:tab pos="0" algn="l"/>
                <a:tab pos="542925" algn="r"/>
                <a:tab pos="628650" algn="l"/>
              </a:tabLst>
            </a:pPr>
            <a:r>
              <a:rPr lang="de-DE" sz="1000" dirty="0" err="1">
                <a:solidFill>
                  <a:prstClr val="black"/>
                </a:solidFill>
                <a:latin typeface="+mj-lt"/>
              </a:rPr>
              <a:t>Kortumstraße</a:t>
            </a:r>
            <a:r>
              <a:rPr lang="de-DE" sz="1000" dirty="0">
                <a:solidFill>
                  <a:prstClr val="black"/>
                </a:solidFill>
                <a:latin typeface="+mj-lt"/>
              </a:rPr>
              <a:t> 100, 44787 Bochum</a:t>
            </a:r>
          </a:p>
          <a:p>
            <a:pPr lvl="0" defTabSz="2574925" eaLnBrk="0" hangingPunct="0">
              <a:tabLst>
                <a:tab pos="0" algn="l"/>
                <a:tab pos="542925" algn="r"/>
                <a:tab pos="628650" algn="l"/>
              </a:tabLst>
            </a:pPr>
            <a:r>
              <a:rPr lang="de-DE" sz="1000" dirty="0">
                <a:solidFill>
                  <a:prstClr val="black"/>
                </a:solidFill>
                <a:latin typeface="+mj-lt"/>
              </a:rPr>
              <a:t>T + 49 (0)234 96165-25</a:t>
            </a:r>
          </a:p>
          <a:p>
            <a:pPr lvl="0" defTabSz="2574925" eaLnBrk="0" hangingPunct="0">
              <a:tabLst>
                <a:tab pos="0" algn="l"/>
                <a:tab pos="542925" algn="r"/>
                <a:tab pos="628650" algn="l"/>
              </a:tabLst>
            </a:pPr>
            <a:r>
              <a:rPr lang="de-DE" sz="1000" dirty="0">
                <a:solidFill>
                  <a:prstClr val="black"/>
                </a:solidFill>
                <a:latin typeface="+mj-lt"/>
              </a:rPr>
              <a:t>F + 49 (0)234 96165-88</a:t>
            </a:r>
          </a:p>
          <a:p>
            <a:pPr lvl="0" defTabSz="2574925" eaLnBrk="0" hangingPunct="0">
              <a:tabLst>
                <a:tab pos="0" algn="l"/>
                <a:tab pos="542925" algn="r"/>
                <a:tab pos="628650" algn="l"/>
              </a:tabLst>
            </a:pPr>
            <a:r>
              <a:rPr lang="de-DE" sz="1000" dirty="0">
                <a:solidFill>
                  <a:prstClr val="black"/>
                </a:solidFill>
                <a:latin typeface="+mj-lt"/>
                <a:hlinkClick r:id="rId3"/>
              </a:rPr>
              <a:t>rumpenhorst@klostermann-rae.de</a:t>
            </a:r>
            <a:endParaRPr lang="de-DE" sz="1000" dirty="0">
              <a:solidFill>
                <a:prstClr val="black"/>
              </a:solidFill>
              <a:latin typeface="+mj-lt"/>
            </a:endParaRPr>
          </a:p>
          <a:p>
            <a:pPr lvl="0" defTabSz="2574925" eaLnBrk="0" hangingPunct="0">
              <a:spcAft>
                <a:spcPts val="600"/>
              </a:spcAft>
              <a:tabLst>
                <a:tab pos="0" algn="l"/>
                <a:tab pos="542925" algn="r"/>
                <a:tab pos="628650" algn="l"/>
              </a:tabLst>
            </a:pPr>
            <a:r>
              <a:rPr lang="de-DE" sz="1000" dirty="0">
                <a:solidFill>
                  <a:prstClr val="black"/>
                </a:solidFill>
                <a:latin typeface="+mj-lt"/>
              </a:rPr>
              <a:t>www.klostermann-rae.de </a:t>
            </a:r>
            <a:endParaRPr lang="de-DE" sz="1000" dirty="0">
              <a:latin typeface="+mj-lt"/>
            </a:endParaRPr>
          </a:p>
        </p:txBody>
      </p:sp>
      <p:pic>
        <p:nvPicPr>
          <p:cNvPr id="24" name="Bild 2" descr="klostermann_kopf_klein_2020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806180"/>
            <a:ext cx="2984376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288" y="2128686"/>
            <a:ext cx="860606" cy="1140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414989"/>
            <a:ext cx="879896" cy="1140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414988"/>
            <a:ext cx="919856" cy="1140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78299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600" dirty="0" smtClean="0"/>
              <a:t>Krisenbedingte Kündigung / Änderungskündigung</a:t>
            </a:r>
            <a:endParaRPr lang="de-DE" altLang="de-DE" sz="3600" dirty="0"/>
          </a:p>
        </p:txBody>
      </p:sp>
      <p:sp>
        <p:nvSpPr>
          <p:cNvPr id="2406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79450" y="1484313"/>
            <a:ext cx="8464550" cy="4525962"/>
          </a:xfrm>
          <a:prstGeom prst="rect">
            <a:avLst/>
          </a:prstGeo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de-DE" altLang="de-DE" sz="2400" b="1" dirty="0" smtClean="0"/>
              <a:t>Warum in Krisenzeiten </a:t>
            </a:r>
            <a:r>
              <a:rPr lang="de-DE" altLang="de-DE" sz="2400" b="1" u="sng" dirty="0" smtClean="0">
                <a:solidFill>
                  <a:srgbClr val="FF0000"/>
                </a:solidFill>
              </a:rPr>
              <a:t>nicht</a:t>
            </a:r>
            <a:r>
              <a:rPr lang="de-DE" altLang="de-DE" sz="2400" b="1" dirty="0" smtClean="0"/>
              <a:t> (unmittelbar) krisenbedingt gekündigt werden sollte?</a:t>
            </a:r>
            <a:endParaRPr lang="de-DE" altLang="de-DE" sz="2400" b="1" dirty="0"/>
          </a:p>
          <a:p>
            <a:pPr marL="457200" indent="-457200">
              <a:buFont typeface="Arial" charset="0"/>
              <a:buNone/>
            </a:pPr>
            <a:r>
              <a:rPr lang="de-DE" altLang="de-DE" sz="1800" i="1" dirty="0" smtClean="0"/>
              <a:t>(betriebsbedingte </a:t>
            </a:r>
            <a:r>
              <a:rPr lang="de-DE" altLang="de-DE" sz="1800" i="1" dirty="0"/>
              <a:t>Kündigung in der Krise in der Regel möglich)</a:t>
            </a:r>
          </a:p>
          <a:p>
            <a:pPr marL="0" indent="0">
              <a:buSzTx/>
              <a:buNone/>
            </a:pPr>
            <a:endParaRPr lang="de-DE" altLang="de-DE" sz="800" dirty="0"/>
          </a:p>
          <a:p>
            <a:pPr>
              <a:buSzTx/>
            </a:pPr>
            <a:r>
              <a:rPr lang="de-DE" altLang="de-DE" sz="2400" dirty="0" smtClean="0"/>
              <a:t>Verlust </a:t>
            </a:r>
            <a:r>
              <a:rPr lang="de-DE" altLang="de-DE" sz="2400" dirty="0"/>
              <a:t>qualifizierter und zuverlässiger Mitarbeiter</a:t>
            </a:r>
          </a:p>
          <a:p>
            <a:pPr>
              <a:buSzTx/>
            </a:pPr>
            <a:r>
              <a:rPr lang="de-DE" altLang="de-DE" sz="2400" dirty="0"/>
              <a:t>Verminderung der Wettbewerbsfähigkeit und des Know-hows</a:t>
            </a:r>
          </a:p>
          <a:p>
            <a:pPr>
              <a:buSzTx/>
            </a:pPr>
            <a:r>
              <a:rPr lang="de-DE" altLang="de-DE" sz="2400" dirty="0"/>
              <a:t>Personalfluktuation</a:t>
            </a:r>
          </a:p>
          <a:p>
            <a:pPr>
              <a:buSzTx/>
            </a:pPr>
            <a:r>
              <a:rPr lang="de-DE" altLang="de-DE" sz="2400" dirty="0"/>
              <a:t>Unruhe / Verunsicherung im Unternehmen </a:t>
            </a:r>
            <a:endParaRPr lang="de-DE" altLang="de-DE" sz="2400" dirty="0" smtClean="0"/>
          </a:p>
          <a:p>
            <a:pPr>
              <a:buSzTx/>
            </a:pPr>
            <a:r>
              <a:rPr lang="de-DE" altLang="de-DE" sz="2400" dirty="0" smtClean="0"/>
              <a:t>… und die Corona-Krise „scheint“ nur vorübergehend und kein Dauerzustand zu sein!</a:t>
            </a:r>
            <a:endParaRPr lang="de-DE" altLang="de-DE" sz="2400" dirty="0"/>
          </a:p>
          <a:p>
            <a:pPr marL="0" indent="0">
              <a:buSzTx/>
              <a:buNone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94410258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600" dirty="0"/>
              <a:t>  </a:t>
            </a:r>
            <a:r>
              <a:rPr lang="de-DE" altLang="de-DE" sz="3600" dirty="0" smtClean="0"/>
              <a:t>Kurzarbeit und Kurzarbeitergeld</a:t>
            </a:r>
            <a:endParaRPr lang="de-DE" altLang="de-DE" sz="3600" dirty="0"/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560" y="1412776"/>
            <a:ext cx="7780982" cy="4525963"/>
          </a:xfrm>
          <a:prstGeom prst="rect">
            <a:avLst/>
          </a:prstGeom>
        </p:spPr>
        <p:txBody>
          <a:bodyPr/>
          <a:lstStyle/>
          <a:p>
            <a:pPr>
              <a:buFont typeface="Arial" charset="0"/>
              <a:buNone/>
            </a:pPr>
            <a:endParaRPr lang="de-DE" altLang="de-DE" dirty="0"/>
          </a:p>
          <a:p>
            <a:pPr algn="ctr">
              <a:lnSpc>
                <a:spcPct val="95000"/>
              </a:lnSpc>
              <a:buFont typeface="Arial" charset="0"/>
              <a:buNone/>
            </a:pPr>
            <a:r>
              <a:rPr lang="de-DE" altLang="de-DE" sz="2400" b="1" dirty="0" smtClean="0"/>
              <a:t>Kurzarbeit</a:t>
            </a:r>
          </a:p>
          <a:p>
            <a:pPr marL="1617663" indent="0">
              <a:lnSpc>
                <a:spcPct val="95000"/>
              </a:lnSpc>
              <a:buFont typeface="Arial" charset="0"/>
              <a:buNone/>
            </a:pPr>
            <a:r>
              <a:rPr lang="de-DE" altLang="de-DE" sz="2400" dirty="0" smtClean="0"/>
              <a:t>die betriebliche Arbeitszeit wird reduziert </a:t>
            </a:r>
          </a:p>
          <a:p>
            <a:pPr marL="1617663" indent="0">
              <a:lnSpc>
                <a:spcPct val="95000"/>
              </a:lnSpc>
              <a:buFont typeface="Arial" charset="0"/>
              <a:buNone/>
            </a:pPr>
            <a:r>
              <a:rPr lang="de-DE" altLang="de-DE" sz="2400" dirty="0" smtClean="0"/>
              <a:t>und </a:t>
            </a:r>
            <a:r>
              <a:rPr lang="de-DE" altLang="de-DE" sz="2400" dirty="0"/>
              <a:t>das Entgelt entsprechend abgesenkt</a:t>
            </a:r>
          </a:p>
          <a:p>
            <a:pPr algn="ctr">
              <a:lnSpc>
                <a:spcPct val="95000"/>
              </a:lnSpc>
              <a:buFont typeface="Arial" charset="0"/>
              <a:buNone/>
            </a:pPr>
            <a:endParaRPr lang="de-DE" altLang="de-DE" sz="2400" dirty="0"/>
          </a:p>
          <a:p>
            <a:pPr algn="ctr">
              <a:lnSpc>
                <a:spcPct val="95000"/>
              </a:lnSpc>
              <a:buFont typeface="Arial" charset="0"/>
              <a:buNone/>
            </a:pPr>
            <a:r>
              <a:rPr lang="de-DE" altLang="de-DE" sz="2400" i="1" dirty="0"/>
              <a:t>	</a:t>
            </a:r>
            <a:r>
              <a:rPr lang="de-DE" altLang="de-DE" sz="2400" b="1" dirty="0"/>
              <a:t>Sinn und Zweck </a:t>
            </a:r>
          </a:p>
          <a:p>
            <a:pPr marL="1617663" indent="0">
              <a:lnSpc>
                <a:spcPct val="95000"/>
              </a:lnSpc>
              <a:buFont typeface="Arial" charset="0"/>
              <a:buNone/>
            </a:pPr>
            <a:r>
              <a:rPr lang="de-DE" altLang="de-DE" sz="2400" dirty="0"/>
              <a:t>wirtschaftliche Entlastung des </a:t>
            </a:r>
            <a:r>
              <a:rPr lang="de-DE" altLang="de-DE" sz="2400" dirty="0" smtClean="0"/>
              <a:t>Betriebes</a:t>
            </a:r>
          </a:p>
          <a:p>
            <a:pPr marL="1617663" indent="0">
              <a:lnSpc>
                <a:spcPct val="95000"/>
              </a:lnSpc>
              <a:buFont typeface="Arial" charset="0"/>
              <a:buNone/>
            </a:pPr>
            <a:r>
              <a:rPr lang="de-DE" altLang="de-DE" sz="2400" dirty="0" smtClean="0"/>
              <a:t>durch </a:t>
            </a:r>
            <a:r>
              <a:rPr lang="de-DE" altLang="de-DE" sz="2400" dirty="0"/>
              <a:t>Senkung der Personalkosten </a:t>
            </a:r>
            <a:r>
              <a:rPr lang="de-DE" altLang="de-DE" sz="2400" u="sng" dirty="0"/>
              <a:t>bei</a:t>
            </a:r>
          </a:p>
          <a:p>
            <a:pPr marL="1617663" indent="0">
              <a:lnSpc>
                <a:spcPct val="95000"/>
              </a:lnSpc>
              <a:buFont typeface="Arial" charset="0"/>
              <a:buNone/>
            </a:pPr>
            <a:r>
              <a:rPr lang="de-DE" altLang="de-DE" sz="2400" u="sng" dirty="0"/>
              <a:t>gleichzeitigem Erhalt der Arbeitsplätze</a:t>
            </a:r>
          </a:p>
          <a:p>
            <a:pPr algn="ctr">
              <a:buFont typeface="Arial" charset="0"/>
              <a:buNone/>
            </a:pPr>
            <a:r>
              <a:rPr lang="de-DE" altLang="de-DE" dirty="0"/>
              <a:t> </a:t>
            </a:r>
          </a:p>
          <a:p>
            <a:pPr algn="ctr">
              <a:buFont typeface="Arial" charset="0"/>
              <a:buNone/>
            </a:pPr>
            <a:endParaRPr lang="de-DE" altLang="de-DE" dirty="0"/>
          </a:p>
          <a:p>
            <a:pPr algn="ctr">
              <a:buFont typeface="Arial" charset="0"/>
              <a:buNone/>
            </a:pPr>
            <a:endParaRPr lang="de-DE" altLang="de-DE" dirty="0"/>
          </a:p>
        </p:txBody>
      </p:sp>
      <p:sp>
        <p:nvSpPr>
          <p:cNvPr id="253956" name="AutoShape 4"/>
          <p:cNvSpPr>
            <a:spLocks noChangeArrowheads="1"/>
          </p:cNvSpPr>
          <p:nvPr/>
        </p:nvSpPr>
        <p:spPr bwMode="auto">
          <a:xfrm>
            <a:off x="1656059" y="2557338"/>
            <a:ext cx="504825" cy="360363"/>
          </a:xfrm>
          <a:prstGeom prst="rightArrow">
            <a:avLst>
              <a:gd name="adj1" fmla="val 50000"/>
              <a:gd name="adj2" fmla="val 35022"/>
            </a:avLst>
          </a:prstGeom>
          <a:solidFill>
            <a:srgbClr val="1CCC0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53957" name="AutoShape 5"/>
          <p:cNvSpPr>
            <a:spLocks noChangeArrowheads="1"/>
          </p:cNvSpPr>
          <p:nvPr/>
        </p:nvSpPr>
        <p:spPr bwMode="auto">
          <a:xfrm>
            <a:off x="1656060" y="4393704"/>
            <a:ext cx="504825" cy="360362"/>
          </a:xfrm>
          <a:prstGeom prst="rightArrow">
            <a:avLst>
              <a:gd name="adj1" fmla="val 50000"/>
              <a:gd name="adj2" fmla="val 35022"/>
            </a:avLst>
          </a:prstGeom>
          <a:solidFill>
            <a:srgbClr val="1CCC0A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013711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56" grpId="0" animBg="1"/>
      <p:bldP spid="2539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>
          <a:xfrm>
            <a:off x="2843808" y="-27384"/>
            <a:ext cx="5904656" cy="1224136"/>
          </a:xfrm>
        </p:spPr>
        <p:txBody>
          <a:bodyPr/>
          <a:lstStyle/>
          <a:p>
            <a:r>
              <a:rPr lang="de-DE" altLang="de-DE" sz="3600" dirty="0" smtClean="0"/>
              <a:t>Sinn </a:t>
            </a:r>
            <a:r>
              <a:rPr lang="de-DE" altLang="de-DE" sz="3600" dirty="0"/>
              <a:t>und Zweck von </a:t>
            </a:r>
            <a:r>
              <a:rPr lang="de-DE" altLang="de-DE" sz="3600" dirty="0" smtClean="0"/>
              <a:t>Kurzarbeit und Kurzarbeitergeld</a:t>
            </a:r>
            <a:endParaRPr lang="de-DE" altLang="de-DE" sz="3600" dirty="0"/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79450" y="1600201"/>
            <a:ext cx="8213030" cy="4349080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4176AB"/>
              </a:buClr>
              <a:buSzTx/>
              <a:buFontTx/>
              <a:buChar char="-"/>
            </a:pPr>
            <a:endParaRPr lang="de-DE" altLang="de-DE" sz="2000" i="1" dirty="0"/>
          </a:p>
          <a:p>
            <a:pPr>
              <a:buSzTx/>
              <a:buFontTx/>
              <a:buNone/>
            </a:pPr>
            <a:r>
              <a:rPr lang="de-DE" altLang="de-DE" sz="2000" i="1" dirty="0"/>
              <a:t>	</a:t>
            </a:r>
            <a:r>
              <a:rPr lang="de-DE" altLang="de-DE" sz="2000" i="1" dirty="0" smtClean="0"/>
              <a:t>	„</a:t>
            </a:r>
            <a:r>
              <a:rPr lang="de-DE" altLang="de-DE" sz="2000" i="1" u="sng" dirty="0"/>
              <a:t>Stabilisierung der Arbeitsverhältnisse</a:t>
            </a:r>
            <a:r>
              <a:rPr lang="de-DE" altLang="de-DE" sz="2000" i="1" dirty="0"/>
              <a:t>“ </a:t>
            </a:r>
          </a:p>
          <a:p>
            <a:pPr>
              <a:buClr>
                <a:srgbClr val="4176AB"/>
              </a:buClr>
              <a:buSzTx/>
              <a:buFontTx/>
              <a:buNone/>
            </a:pPr>
            <a:r>
              <a:rPr lang="de-DE" altLang="de-DE" sz="2000" i="1" dirty="0"/>
              <a:t>	</a:t>
            </a:r>
            <a:r>
              <a:rPr lang="de-DE" altLang="de-DE" sz="2000" i="1" dirty="0" smtClean="0"/>
              <a:t>	(</a:t>
            </a:r>
            <a:r>
              <a:rPr lang="de-DE" altLang="de-DE" sz="2000" i="1" dirty="0"/>
              <a:t>so das Bundessozialgericht)</a:t>
            </a:r>
          </a:p>
          <a:p>
            <a:pPr>
              <a:buClr>
                <a:srgbClr val="4176AB"/>
              </a:buClr>
              <a:buSzTx/>
              <a:buFontTx/>
              <a:buChar char="-"/>
            </a:pPr>
            <a:endParaRPr lang="de-DE" altLang="de-DE" sz="2000" i="1" dirty="0"/>
          </a:p>
          <a:p>
            <a:pPr>
              <a:buClr>
                <a:srgbClr val="4176AB"/>
              </a:buClr>
              <a:buSzTx/>
              <a:buFontTx/>
              <a:buChar char="-"/>
            </a:pPr>
            <a:endParaRPr lang="de-DE" altLang="de-DE" sz="2000" i="1" dirty="0"/>
          </a:p>
          <a:p>
            <a:pPr>
              <a:buSzTx/>
              <a:buFontTx/>
              <a:buNone/>
            </a:pPr>
            <a:r>
              <a:rPr lang="de-DE" altLang="de-DE" sz="2000" i="1" dirty="0" smtClean="0"/>
              <a:t>       </a:t>
            </a:r>
            <a:r>
              <a:rPr lang="de-DE" altLang="de-DE" sz="2000" i="1" dirty="0"/>
              <a:t>	 </a:t>
            </a:r>
            <a:r>
              <a:rPr lang="de-DE" altLang="de-DE" sz="2000" i="1" dirty="0" smtClean="0"/>
              <a:t>„</a:t>
            </a:r>
            <a:r>
              <a:rPr lang="de-DE" altLang="de-DE" sz="2000" i="1" dirty="0"/>
              <a:t>Das Kurzarbeitergeld ist dazu bestimmt, </a:t>
            </a:r>
          </a:p>
          <a:p>
            <a:pPr>
              <a:buClr>
                <a:srgbClr val="4176AB"/>
              </a:buClr>
              <a:buSzTx/>
              <a:buFontTx/>
              <a:buNone/>
            </a:pPr>
            <a:r>
              <a:rPr lang="de-DE" altLang="de-DE" sz="2000" i="1" dirty="0"/>
              <a:t>		a) den Betrieben die eingearbeiteten Arbeitnehmer und</a:t>
            </a:r>
          </a:p>
          <a:p>
            <a:pPr>
              <a:buClr>
                <a:srgbClr val="4176AB"/>
              </a:buClr>
              <a:buSzTx/>
              <a:buFontTx/>
              <a:buNone/>
            </a:pPr>
            <a:r>
              <a:rPr lang="de-DE" altLang="de-DE" sz="2000" i="1" dirty="0"/>
              <a:t>		b) den Arbeitnehmern die Arbeitsplätze zu erhalten sowie</a:t>
            </a:r>
          </a:p>
          <a:p>
            <a:pPr>
              <a:buClr>
                <a:srgbClr val="4176AB"/>
              </a:buClr>
              <a:buSzTx/>
              <a:buFontTx/>
              <a:buNone/>
            </a:pPr>
            <a:r>
              <a:rPr lang="de-DE" altLang="de-DE" sz="2000" i="1" dirty="0"/>
              <a:t>		c) den Arbeitnehmern einen Teil des durch die Kurzarbeit      </a:t>
            </a:r>
          </a:p>
          <a:p>
            <a:pPr>
              <a:buFont typeface="Arial" charset="0"/>
              <a:buNone/>
            </a:pPr>
            <a:r>
              <a:rPr lang="de-DE" altLang="de-DE" sz="2000" i="1" dirty="0"/>
              <a:t>          	bedingten Lohnausfalls zu ersetzen.“</a:t>
            </a:r>
            <a:r>
              <a:rPr lang="de-DE" altLang="de-DE" sz="2000" dirty="0"/>
              <a:t> </a:t>
            </a:r>
          </a:p>
          <a:p>
            <a:pPr>
              <a:buFont typeface="Arial" charset="0"/>
              <a:buNone/>
            </a:pPr>
            <a:r>
              <a:rPr lang="de-DE" altLang="de-DE" sz="2000" dirty="0"/>
              <a:t>	</a:t>
            </a:r>
            <a:r>
              <a:rPr lang="de-DE" altLang="de-DE" sz="2000" dirty="0" smtClean="0"/>
              <a:t>          </a:t>
            </a:r>
            <a:r>
              <a:rPr lang="de-DE" altLang="de-DE" sz="2000" i="1" dirty="0"/>
              <a:t>(so die Bundesagentur für Arbeit)</a:t>
            </a:r>
          </a:p>
        </p:txBody>
      </p:sp>
      <p:sp>
        <p:nvSpPr>
          <p:cNvPr id="245766" name="AutoShape 6"/>
          <p:cNvSpPr>
            <a:spLocks noChangeArrowheads="1"/>
          </p:cNvSpPr>
          <p:nvPr/>
        </p:nvSpPr>
        <p:spPr bwMode="auto">
          <a:xfrm>
            <a:off x="539552" y="1628775"/>
            <a:ext cx="6336704" cy="1368425"/>
          </a:xfrm>
          <a:prstGeom prst="wedgeEllipseCallout">
            <a:avLst>
              <a:gd name="adj1" fmla="val 78769"/>
              <a:gd name="adj2" fmla="val 74014"/>
            </a:avLst>
          </a:prstGeom>
          <a:noFill/>
          <a:ln w="1905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de-DE" altLang="de-DE"/>
          </a:p>
        </p:txBody>
      </p:sp>
      <p:sp>
        <p:nvSpPr>
          <p:cNvPr id="245767" name="AutoShape 7"/>
          <p:cNvSpPr>
            <a:spLocks noChangeArrowheads="1"/>
          </p:cNvSpPr>
          <p:nvPr/>
        </p:nvSpPr>
        <p:spPr bwMode="auto">
          <a:xfrm>
            <a:off x="179512" y="3141663"/>
            <a:ext cx="8524751" cy="2879625"/>
          </a:xfrm>
          <a:prstGeom prst="wedgeEllipseCallout">
            <a:avLst>
              <a:gd name="adj1" fmla="val 47028"/>
              <a:gd name="adj2" fmla="val 46667"/>
            </a:avLst>
          </a:prstGeom>
          <a:noFill/>
          <a:ln w="1905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5432921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66" grpId="0" animBg="1"/>
      <p:bldP spid="24576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600" dirty="0" smtClean="0"/>
              <a:t>Vorteile </a:t>
            </a:r>
            <a:r>
              <a:rPr lang="de-DE" altLang="de-DE" sz="3600" dirty="0"/>
              <a:t>von </a:t>
            </a:r>
            <a:r>
              <a:rPr lang="de-DE" altLang="de-DE" sz="3600" dirty="0" smtClean="0"/>
              <a:t/>
            </a:r>
            <a:br>
              <a:rPr lang="de-DE" altLang="de-DE" sz="3600" dirty="0" smtClean="0"/>
            </a:br>
            <a:r>
              <a:rPr lang="de-DE" altLang="de-DE" sz="3600" dirty="0" smtClean="0"/>
              <a:t>Kurzarbeit</a:t>
            </a:r>
            <a:endParaRPr lang="de-DE" altLang="de-DE" sz="3600" dirty="0"/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43917" y="1600200"/>
            <a:ext cx="4156075" cy="4525963"/>
          </a:xfrm>
          <a:prstGeom prst="rect">
            <a:avLst/>
          </a:prstGeom>
          <a:noFill/>
        </p:spPr>
        <p:txBody>
          <a:bodyPr/>
          <a:lstStyle/>
          <a:p>
            <a:pPr>
              <a:buFontTx/>
              <a:buNone/>
            </a:pPr>
            <a:r>
              <a:rPr lang="de-DE" altLang="de-DE" sz="2000" b="1" u="sng" dirty="0"/>
              <a:t>Für das Unternehmen:</a:t>
            </a:r>
          </a:p>
          <a:p>
            <a:pPr>
              <a:buFontTx/>
              <a:buNone/>
            </a:pPr>
            <a:r>
              <a:rPr lang="de-DE" altLang="de-DE" sz="1800" b="0" dirty="0"/>
              <a:t>-	Personalkostenersparnis</a:t>
            </a:r>
          </a:p>
          <a:p>
            <a:pPr>
              <a:buFontTx/>
              <a:buNone/>
            </a:pPr>
            <a:r>
              <a:rPr lang="de-DE" altLang="de-DE" sz="1800" b="0" dirty="0"/>
              <a:t>-	Aufrechterhaltung bestehender</a:t>
            </a:r>
          </a:p>
          <a:p>
            <a:pPr>
              <a:buFontTx/>
              <a:buNone/>
            </a:pPr>
            <a:r>
              <a:rPr lang="de-DE" altLang="de-DE" sz="1800" b="0" dirty="0"/>
              <a:t>	Arbeitsverhältnisse / Vermeidung</a:t>
            </a:r>
          </a:p>
          <a:p>
            <a:pPr>
              <a:buClr>
                <a:schemeClr val="tx1"/>
              </a:buClr>
              <a:buSzTx/>
              <a:buFontTx/>
              <a:buNone/>
            </a:pPr>
            <a:r>
              <a:rPr lang="de-DE" altLang="de-DE" sz="1800" b="0" dirty="0"/>
              <a:t>	der Beendigung von </a:t>
            </a:r>
            <a:r>
              <a:rPr lang="de-DE" altLang="de-DE" sz="1800" b="0" dirty="0" err="1"/>
              <a:t>Arbeitsver</a:t>
            </a:r>
            <a:r>
              <a:rPr lang="de-DE" altLang="de-DE" sz="1800" b="0" dirty="0"/>
              <a:t>-</a:t>
            </a:r>
          </a:p>
          <a:p>
            <a:pPr>
              <a:buClr>
                <a:schemeClr val="tx1"/>
              </a:buClr>
              <a:buSzTx/>
              <a:buFontTx/>
              <a:buNone/>
            </a:pPr>
            <a:r>
              <a:rPr lang="de-DE" altLang="de-DE" sz="1800" b="0" dirty="0"/>
              <a:t>	</a:t>
            </a:r>
            <a:r>
              <a:rPr lang="de-DE" altLang="de-DE" sz="1800" b="0" dirty="0" err="1"/>
              <a:t>hältnissen</a:t>
            </a:r>
            <a:endParaRPr lang="de-DE" altLang="de-DE" sz="1800" b="0" dirty="0"/>
          </a:p>
          <a:p>
            <a:pPr>
              <a:buClr>
                <a:schemeClr val="tx1"/>
              </a:buClr>
              <a:buSzTx/>
              <a:buFontTx/>
              <a:buNone/>
            </a:pPr>
            <a:r>
              <a:rPr lang="de-DE" altLang="de-DE" sz="1800" b="0" dirty="0"/>
              <a:t>-	Vermeidung einer </a:t>
            </a:r>
            <a:r>
              <a:rPr lang="de-DE" altLang="de-DE" sz="1800" b="0" dirty="0" err="1"/>
              <a:t>Personalfluk</a:t>
            </a:r>
            <a:r>
              <a:rPr lang="de-DE" altLang="de-DE" sz="1800" b="0" dirty="0"/>
              <a:t>-</a:t>
            </a:r>
          </a:p>
          <a:p>
            <a:pPr>
              <a:buClr>
                <a:schemeClr val="tx1"/>
              </a:buClr>
              <a:buSzTx/>
              <a:buFontTx/>
              <a:buNone/>
            </a:pPr>
            <a:r>
              <a:rPr lang="de-DE" altLang="de-DE" sz="1800" b="0" dirty="0"/>
              <a:t>	</a:t>
            </a:r>
            <a:r>
              <a:rPr lang="de-DE" altLang="de-DE" sz="1800" b="0" dirty="0" err="1"/>
              <a:t>tuation</a:t>
            </a:r>
            <a:r>
              <a:rPr lang="de-DE" altLang="de-DE" sz="1800" b="0" dirty="0"/>
              <a:t> / Beibehaltung qualifizierter </a:t>
            </a:r>
          </a:p>
          <a:p>
            <a:pPr>
              <a:buClr>
                <a:schemeClr val="tx1"/>
              </a:buClr>
              <a:buSzTx/>
              <a:buFontTx/>
              <a:buNone/>
            </a:pPr>
            <a:r>
              <a:rPr lang="de-DE" altLang="de-DE" sz="1800" b="0" dirty="0"/>
              <a:t>	und zuverlässigen Arbeitnehmer</a:t>
            </a:r>
          </a:p>
          <a:p>
            <a:pPr>
              <a:buClr>
                <a:schemeClr val="tx1"/>
              </a:buClr>
              <a:buSzTx/>
              <a:buFontTx/>
              <a:buNone/>
            </a:pPr>
            <a:r>
              <a:rPr lang="de-DE" altLang="de-DE" sz="1800" b="0" dirty="0"/>
              <a:t>-	Erhalt der Wettbewerbsfähigkeit</a:t>
            </a:r>
          </a:p>
          <a:p>
            <a:pPr>
              <a:buClr>
                <a:schemeClr val="tx1"/>
              </a:buClr>
              <a:buSzTx/>
              <a:buFontTx/>
              <a:buNone/>
            </a:pPr>
            <a:r>
              <a:rPr lang="de-DE" altLang="de-DE" sz="1800" b="0" dirty="0"/>
              <a:t>	und des Know-hows</a:t>
            </a:r>
          </a:p>
          <a:p>
            <a:pPr>
              <a:buClr>
                <a:schemeClr val="tx1"/>
              </a:buClr>
              <a:buSzTx/>
              <a:buFontTx/>
              <a:buNone/>
            </a:pPr>
            <a:r>
              <a:rPr lang="de-DE" altLang="de-DE" sz="1800" b="0" dirty="0"/>
              <a:t>-	Möglichkeit der staatlich unterstütz-</a:t>
            </a:r>
          </a:p>
          <a:p>
            <a:pPr>
              <a:buClr>
                <a:schemeClr val="tx1"/>
              </a:buClr>
              <a:buSzTx/>
              <a:buFontTx/>
              <a:buNone/>
            </a:pPr>
            <a:r>
              <a:rPr lang="de-DE" altLang="de-DE" sz="1800" b="0" dirty="0"/>
              <a:t>	</a:t>
            </a:r>
            <a:r>
              <a:rPr lang="de-DE" altLang="de-DE" sz="1800" b="0" dirty="0" err="1"/>
              <a:t>ten</a:t>
            </a:r>
            <a:r>
              <a:rPr lang="de-DE" altLang="de-DE" sz="1800" b="0" dirty="0"/>
              <a:t> Qualifizierung / Weiterbildung </a:t>
            </a:r>
          </a:p>
          <a:p>
            <a:pPr>
              <a:buClr>
                <a:schemeClr val="tx1"/>
              </a:buClr>
              <a:buSzTx/>
              <a:buFontTx/>
              <a:buNone/>
            </a:pPr>
            <a:r>
              <a:rPr lang="de-DE" altLang="de-DE" sz="1800" b="0" dirty="0"/>
              <a:t>	der Kurzarbeiter</a:t>
            </a:r>
            <a:endParaRPr lang="de-DE" altLang="de-DE" sz="1800" dirty="0"/>
          </a:p>
        </p:txBody>
      </p:sp>
      <p:sp>
        <p:nvSpPr>
          <p:cNvPr id="244740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788024" y="1600200"/>
            <a:ext cx="4156075" cy="4525963"/>
          </a:xfrm>
          <a:prstGeom prst="rect">
            <a:avLst/>
          </a:prstGeom>
          <a:noFill/>
        </p:spPr>
        <p:txBody>
          <a:bodyPr/>
          <a:lstStyle/>
          <a:p>
            <a:pPr>
              <a:buSzTx/>
              <a:buFontTx/>
              <a:buNone/>
            </a:pPr>
            <a:r>
              <a:rPr lang="de-DE" altLang="de-DE" sz="2000" b="1" u="sng" dirty="0"/>
              <a:t>Für die Arbeitnehmer:</a:t>
            </a:r>
          </a:p>
          <a:p>
            <a:pPr>
              <a:buSzTx/>
              <a:buFontTx/>
              <a:buNone/>
            </a:pPr>
            <a:r>
              <a:rPr lang="de-DE" altLang="de-DE" sz="2000" b="0" dirty="0"/>
              <a:t>-	</a:t>
            </a:r>
            <a:r>
              <a:rPr lang="de-DE" altLang="de-DE" sz="1800" b="0" dirty="0"/>
              <a:t>Sicherung der Arbeitsplätze</a:t>
            </a:r>
          </a:p>
          <a:p>
            <a:pPr>
              <a:buSzTx/>
              <a:buFontTx/>
              <a:buNone/>
            </a:pPr>
            <a:r>
              <a:rPr lang="de-DE" altLang="de-DE" sz="1800" b="0" dirty="0"/>
              <a:t>-	Vermeidung der Beendigung von</a:t>
            </a:r>
          </a:p>
          <a:p>
            <a:pPr>
              <a:buClr>
                <a:schemeClr val="tx1"/>
              </a:buClr>
              <a:buSzTx/>
              <a:buFontTx/>
              <a:buNone/>
            </a:pPr>
            <a:r>
              <a:rPr lang="de-DE" altLang="de-DE" sz="1800" b="0" dirty="0"/>
              <a:t>	Arbeitsverhältnissen</a:t>
            </a:r>
          </a:p>
          <a:p>
            <a:pPr>
              <a:buClr>
                <a:schemeClr val="tx1"/>
              </a:buClr>
              <a:buSzTx/>
              <a:buFontTx/>
              <a:buNone/>
            </a:pPr>
            <a:r>
              <a:rPr lang="de-DE" altLang="de-DE" sz="1800" b="0" dirty="0"/>
              <a:t>-	Möglichkeit des Kurzarbeitergeldes</a:t>
            </a:r>
          </a:p>
          <a:p>
            <a:pPr>
              <a:buClr>
                <a:schemeClr val="tx1"/>
              </a:buClr>
              <a:buSzTx/>
              <a:buFontTx/>
              <a:buNone/>
            </a:pPr>
            <a:r>
              <a:rPr lang="de-DE" altLang="de-DE" sz="1800" b="0" dirty="0"/>
              <a:t>	Das Kurzarbeitergeld beträgt </a:t>
            </a:r>
            <a:r>
              <a:rPr lang="de-DE" altLang="de-DE" sz="1800" b="0" dirty="0" err="1" smtClean="0"/>
              <a:t>grds</a:t>
            </a:r>
            <a:r>
              <a:rPr lang="de-DE" altLang="de-DE" sz="1800" b="0" dirty="0" smtClean="0"/>
              <a:t>. </a:t>
            </a:r>
          </a:p>
          <a:p>
            <a:pPr>
              <a:buClr>
                <a:schemeClr val="tx1"/>
              </a:buClr>
              <a:buSzTx/>
              <a:buFontTx/>
              <a:buNone/>
            </a:pPr>
            <a:r>
              <a:rPr lang="de-DE" altLang="de-DE" sz="1800" dirty="0"/>
              <a:t>	</a:t>
            </a:r>
            <a:r>
              <a:rPr lang="de-DE" altLang="de-DE" sz="1800" b="0" dirty="0" smtClean="0"/>
              <a:t>60 %  bzw</a:t>
            </a:r>
            <a:r>
              <a:rPr lang="de-DE" altLang="de-DE" sz="1800" b="0" dirty="0"/>
              <a:t>. 67 % der Nettoentgeltdifferenz</a:t>
            </a:r>
          </a:p>
          <a:p>
            <a:pPr>
              <a:buClr>
                <a:schemeClr val="tx1"/>
              </a:buClr>
              <a:buSzTx/>
              <a:buFontTx/>
              <a:buNone/>
            </a:pPr>
            <a:r>
              <a:rPr lang="de-DE" altLang="de-DE" sz="1800" b="0" dirty="0"/>
              <a:t>	(des ausgefallenen Nettolohns</a:t>
            </a:r>
            <a:r>
              <a:rPr lang="de-DE" altLang="de-DE" sz="1800" b="0" dirty="0" smtClean="0"/>
              <a:t>)</a:t>
            </a:r>
          </a:p>
          <a:p>
            <a:pPr>
              <a:buClr>
                <a:schemeClr val="tx1"/>
              </a:buClr>
              <a:buSzTx/>
              <a:buFontTx/>
              <a:buNone/>
            </a:pPr>
            <a:r>
              <a:rPr lang="de-DE" altLang="de-DE" sz="1800" dirty="0"/>
              <a:t>	</a:t>
            </a:r>
            <a:r>
              <a:rPr lang="de-DE" altLang="de-DE" sz="1800" b="0" dirty="0" smtClean="0"/>
              <a:t>Zudem Möglichkeiten </a:t>
            </a:r>
            <a:r>
              <a:rPr lang="de-DE" altLang="de-DE" sz="1800" b="0" dirty="0"/>
              <a:t>der </a:t>
            </a:r>
            <a:r>
              <a:rPr lang="de-DE" altLang="de-DE" sz="1800" b="0" dirty="0" smtClean="0"/>
              <a:t>staatlich </a:t>
            </a:r>
          </a:p>
          <a:p>
            <a:pPr marL="365125" indent="0">
              <a:buClr>
                <a:schemeClr val="tx1"/>
              </a:buClr>
              <a:buSzTx/>
              <a:buNone/>
            </a:pPr>
            <a:r>
              <a:rPr lang="de-DE" altLang="de-DE" sz="1800" dirty="0" smtClean="0"/>
              <a:t>u</a:t>
            </a:r>
            <a:r>
              <a:rPr lang="de-DE" altLang="de-DE" sz="1800" b="0" dirty="0" smtClean="0"/>
              <a:t>nterstützten </a:t>
            </a:r>
            <a:r>
              <a:rPr lang="de-DE" altLang="de-DE" sz="1800" b="0" dirty="0"/>
              <a:t>Qualifizierung / </a:t>
            </a:r>
            <a:endParaRPr lang="de-DE" altLang="de-DE" sz="1800" b="0" dirty="0" smtClean="0"/>
          </a:p>
          <a:p>
            <a:pPr marL="365125" indent="0">
              <a:buClr>
                <a:schemeClr val="tx1"/>
              </a:buClr>
              <a:buSzTx/>
              <a:buNone/>
            </a:pPr>
            <a:r>
              <a:rPr lang="de-DE" altLang="de-DE" sz="1800" b="0" dirty="0" smtClean="0"/>
              <a:t>Weiterbildung der </a:t>
            </a:r>
            <a:r>
              <a:rPr lang="de-DE" altLang="de-DE" sz="1800" b="0" dirty="0"/>
              <a:t>Kurzarbeiter</a:t>
            </a:r>
            <a:endParaRPr lang="de-DE" altLang="de-DE" sz="1800" dirty="0"/>
          </a:p>
        </p:txBody>
      </p:sp>
    </p:spTree>
    <p:extLst>
      <p:ext uri="{BB962C8B-B14F-4D97-AF65-F5344CB8AC3E}">
        <p14:creationId xmlns:p14="http://schemas.microsoft.com/office/powerpoint/2010/main" val="400683905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600" dirty="0" smtClean="0"/>
              <a:t>Vorteile </a:t>
            </a:r>
            <a:br>
              <a:rPr lang="de-DE" altLang="de-DE" sz="3600" dirty="0" smtClean="0"/>
            </a:br>
            <a:r>
              <a:rPr lang="de-DE" altLang="de-DE" sz="3600" dirty="0" smtClean="0"/>
              <a:t>von Kurzarbeit</a:t>
            </a:r>
            <a:endParaRPr lang="de-DE" altLang="de-DE" sz="3600" dirty="0"/>
          </a:p>
        </p:txBody>
      </p:sp>
      <p:sp>
        <p:nvSpPr>
          <p:cNvPr id="243717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848792" y="2350169"/>
            <a:ext cx="7611640" cy="381513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de-DE" sz="1800" dirty="0" smtClean="0"/>
              <a:t>Der </a:t>
            </a:r>
            <a:r>
              <a:rPr lang="de-DE" sz="1800" dirty="0"/>
              <a:t>Anteil der im Betrieb Beschäftigten, die vom Arbeitsausfall betroffen sein müssen, </a:t>
            </a:r>
            <a:r>
              <a:rPr lang="de-DE" sz="1800" dirty="0" smtClean="0"/>
              <a:t>soll </a:t>
            </a:r>
            <a:r>
              <a:rPr lang="de-DE" sz="1800" dirty="0"/>
              <a:t>auf bis zu 10 </a:t>
            </a:r>
            <a:r>
              <a:rPr lang="de-DE" sz="1800" dirty="0" smtClean="0"/>
              <a:t>Prozent abgesenkt </a:t>
            </a:r>
            <a:r>
              <a:rPr lang="de-DE" sz="1800" dirty="0"/>
              <a:t>werden </a:t>
            </a:r>
            <a:r>
              <a:rPr lang="de-DE" sz="1800" dirty="0" smtClean="0"/>
              <a:t>(</a:t>
            </a:r>
            <a:r>
              <a:rPr lang="de-DE" sz="1800" dirty="0"/>
              <a:t>Ausnahme von § 96 Absatz 1 Satz 1 Nummer 4). Das geltende Recht </a:t>
            </a:r>
            <a:r>
              <a:rPr lang="de-DE" sz="1800" dirty="0" smtClean="0"/>
              <a:t>sieht vor</a:t>
            </a:r>
            <a:r>
              <a:rPr lang="de-DE" sz="1800" dirty="0"/>
              <a:t>, dass mindestens ein Drittel der Beschäftigten von einem Arbeitsausfall betroffen sein muss.</a:t>
            </a:r>
          </a:p>
          <a:p>
            <a:r>
              <a:rPr lang="de-DE" sz="1800" dirty="0" smtClean="0"/>
              <a:t>Auf </a:t>
            </a:r>
            <a:r>
              <a:rPr lang="de-DE" sz="1800" dirty="0"/>
              <a:t>den Aufbau negativer Arbeitszeitsalden vor Zahlung des Kurzarbeitergeldes soll vollständig oder </a:t>
            </a:r>
            <a:r>
              <a:rPr lang="de-DE" sz="1800" dirty="0" smtClean="0"/>
              <a:t>teilweise verzichtet </a:t>
            </a:r>
            <a:r>
              <a:rPr lang="de-DE" sz="1800" dirty="0"/>
              <a:t>werden können (Ausnahme von § 96 Absatz 4 Satz 2 Nummer 3). Das geltende Recht verlangt</a:t>
            </a:r>
            <a:r>
              <a:rPr lang="de-DE" sz="1800" dirty="0" smtClean="0"/>
              <a:t>, dass </a:t>
            </a:r>
            <a:r>
              <a:rPr lang="de-DE" sz="1800" dirty="0"/>
              <a:t>in Betrieben, in denen Vereinbarungen zu Arbeitszeitschwankungen genutzt werden, diese </a:t>
            </a:r>
            <a:r>
              <a:rPr lang="de-DE" sz="1800" dirty="0" smtClean="0"/>
              <a:t>auch zur </a:t>
            </a:r>
            <a:r>
              <a:rPr lang="de-DE" sz="1800" dirty="0"/>
              <a:t>Vermeidung von Kurzarbeit eingesetzt werden und ins Minus gefahren werden.</a:t>
            </a:r>
          </a:p>
          <a:p>
            <a:r>
              <a:rPr lang="de-DE" sz="1800" dirty="0" smtClean="0"/>
              <a:t>Dem </a:t>
            </a:r>
            <a:r>
              <a:rPr lang="de-DE" sz="1800" dirty="0"/>
              <a:t>Arbeitgeber sollen die Sozialversicherungsbeiträge vollständig oder teilweise erstattet werden können</a:t>
            </a:r>
            <a:r>
              <a:rPr lang="de-DE" sz="1800" dirty="0" smtClean="0"/>
              <a:t>.</a:t>
            </a:r>
            <a:endParaRPr lang="de-DE" altLang="de-DE" sz="1800" b="0" dirty="0">
              <a:solidFill>
                <a:schemeClr val="bg2"/>
              </a:solidFill>
            </a:endParaRPr>
          </a:p>
        </p:txBody>
      </p:sp>
      <p:sp>
        <p:nvSpPr>
          <p:cNvPr id="243718" name="Text Box 6"/>
          <p:cNvSpPr txBox="1">
            <a:spLocks noChangeArrowheads="1"/>
          </p:cNvSpPr>
          <p:nvPr/>
        </p:nvSpPr>
        <p:spPr bwMode="auto">
          <a:xfrm>
            <a:off x="827088" y="13414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607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76078"/>
                        <a:invGamma/>
                      </a:schemeClr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DE" altLang="de-DE"/>
          </a:p>
        </p:txBody>
      </p:sp>
      <p:sp>
        <p:nvSpPr>
          <p:cNvPr id="243719" name="Text Box 7"/>
          <p:cNvSpPr txBox="1">
            <a:spLocks noChangeArrowheads="1"/>
          </p:cNvSpPr>
          <p:nvPr/>
        </p:nvSpPr>
        <p:spPr bwMode="auto">
          <a:xfrm>
            <a:off x="755650" y="1484313"/>
            <a:ext cx="79930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607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76078"/>
                        <a:invGamma/>
                      </a:schemeClr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2400" b="1" dirty="0"/>
              <a:t>Gesetzes zur befristeten krisenbedingten Verbesserung der</a:t>
            </a:r>
          </a:p>
          <a:p>
            <a:pPr algn="ctr"/>
            <a:r>
              <a:rPr lang="de-DE" sz="2400" b="1" dirty="0"/>
              <a:t>Regelungen für das Kurzarbeitergeld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03738183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600" dirty="0" smtClean="0"/>
              <a:t>Kurzarbeit </a:t>
            </a:r>
            <a:br>
              <a:rPr lang="de-DE" altLang="de-DE" sz="3600" dirty="0" smtClean="0"/>
            </a:br>
            <a:r>
              <a:rPr lang="de-DE" altLang="de-DE" sz="3600" dirty="0" smtClean="0"/>
              <a:t>im </a:t>
            </a:r>
            <a:r>
              <a:rPr lang="de-DE" altLang="de-DE" sz="3600" dirty="0"/>
              <a:t>Rechtssinne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3914" y="1600200"/>
            <a:ext cx="8464550" cy="4525963"/>
          </a:xfrm>
          <a:prstGeom prst="rect">
            <a:avLst/>
          </a:prstGeo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de-DE" altLang="de-DE" b="1" dirty="0" smtClean="0"/>
              <a:t>Kurzarbeit</a:t>
            </a:r>
          </a:p>
          <a:p>
            <a:pPr algn="ctr">
              <a:buFont typeface="Arial" charset="0"/>
              <a:buNone/>
            </a:pPr>
            <a:endParaRPr lang="de-DE" altLang="de-DE" dirty="0"/>
          </a:p>
          <a:p>
            <a:pPr algn="ctr">
              <a:buFont typeface="Arial" charset="0"/>
              <a:buNone/>
            </a:pPr>
            <a:endParaRPr lang="de-DE" altLang="de-DE" dirty="0"/>
          </a:p>
        </p:txBody>
      </p:sp>
      <p:sp>
        <p:nvSpPr>
          <p:cNvPr id="271367" name="Oval 7"/>
          <p:cNvSpPr>
            <a:spLocks noChangeArrowheads="1"/>
          </p:cNvSpPr>
          <p:nvPr/>
        </p:nvSpPr>
        <p:spPr bwMode="auto">
          <a:xfrm>
            <a:off x="5580831" y="2709987"/>
            <a:ext cx="3095625" cy="93503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271371" name="Oval 11"/>
          <p:cNvSpPr>
            <a:spLocks noChangeArrowheads="1"/>
          </p:cNvSpPr>
          <p:nvPr/>
        </p:nvSpPr>
        <p:spPr bwMode="auto">
          <a:xfrm>
            <a:off x="612279" y="2709987"/>
            <a:ext cx="3095625" cy="93503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271364" name="Line 4"/>
          <p:cNvSpPr>
            <a:spLocks noChangeShapeType="1"/>
          </p:cNvSpPr>
          <p:nvPr/>
        </p:nvSpPr>
        <p:spPr bwMode="auto">
          <a:xfrm flipH="1">
            <a:off x="2419018" y="2060576"/>
            <a:ext cx="1296987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71368" name="Text Box 8"/>
          <p:cNvSpPr txBox="1">
            <a:spLocks noChangeArrowheads="1"/>
          </p:cNvSpPr>
          <p:nvPr/>
        </p:nvSpPr>
        <p:spPr bwMode="auto">
          <a:xfrm>
            <a:off x="1475656" y="2997324"/>
            <a:ext cx="1341714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r>
              <a:rPr lang="de-DE" altLang="de-DE" dirty="0"/>
              <a:t>Arbeitsrecht</a:t>
            </a:r>
          </a:p>
        </p:txBody>
      </p:sp>
      <p:sp>
        <p:nvSpPr>
          <p:cNvPr id="271369" name="Text Box 9"/>
          <p:cNvSpPr txBox="1">
            <a:spLocks noChangeArrowheads="1"/>
          </p:cNvSpPr>
          <p:nvPr/>
        </p:nvSpPr>
        <p:spPr bwMode="auto">
          <a:xfrm>
            <a:off x="5939606" y="2997324"/>
            <a:ext cx="2497863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r>
              <a:rPr lang="de-DE" altLang="de-DE" dirty="0"/>
              <a:t>Sozialversicherungsrecht</a:t>
            </a:r>
          </a:p>
        </p:txBody>
      </p:sp>
      <p:sp>
        <p:nvSpPr>
          <p:cNvPr id="271375" name="Line 15"/>
          <p:cNvSpPr>
            <a:spLocks noChangeShapeType="1"/>
          </p:cNvSpPr>
          <p:nvPr/>
        </p:nvSpPr>
        <p:spPr bwMode="auto">
          <a:xfrm>
            <a:off x="5451328" y="2060576"/>
            <a:ext cx="1366837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71376" name="Text Box 16"/>
          <p:cNvSpPr txBox="1">
            <a:spLocks noChangeArrowheads="1"/>
          </p:cNvSpPr>
          <p:nvPr/>
        </p:nvSpPr>
        <p:spPr bwMode="auto">
          <a:xfrm>
            <a:off x="997075" y="3757448"/>
            <a:ext cx="2638424" cy="1255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607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76078"/>
                        <a:invGamma/>
                      </a:schemeClr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de-DE" altLang="de-DE" dirty="0" smtClean="0"/>
              <a:t>Frage der Zulässigkeit </a:t>
            </a:r>
            <a:r>
              <a:rPr lang="de-DE" altLang="de-DE" dirty="0"/>
              <a:t>der</a:t>
            </a:r>
          </a:p>
          <a:p>
            <a:pPr>
              <a:lnSpc>
                <a:spcPct val="140000"/>
              </a:lnSpc>
            </a:pPr>
            <a:r>
              <a:rPr lang="de-DE" altLang="de-DE" dirty="0"/>
              <a:t>Kurzarbeit gegenüber</a:t>
            </a:r>
          </a:p>
          <a:p>
            <a:pPr>
              <a:lnSpc>
                <a:spcPct val="140000"/>
              </a:lnSpc>
            </a:pPr>
            <a:r>
              <a:rPr lang="de-DE" altLang="de-DE" dirty="0"/>
              <a:t>den Mitarbeitern?</a:t>
            </a:r>
          </a:p>
        </p:txBody>
      </p:sp>
      <p:sp>
        <p:nvSpPr>
          <p:cNvPr id="271378" name="Text Box 18"/>
          <p:cNvSpPr txBox="1">
            <a:spLocks noChangeArrowheads="1"/>
          </p:cNvSpPr>
          <p:nvPr/>
        </p:nvSpPr>
        <p:spPr bwMode="auto">
          <a:xfrm>
            <a:off x="6156449" y="3708234"/>
            <a:ext cx="2447999" cy="129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607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76078"/>
                        <a:invGamma/>
                      </a:schemeClr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de-DE" altLang="de-DE" b="1" dirty="0" smtClean="0"/>
              <a:t>Kurzarbeiter</a:t>
            </a:r>
            <a:r>
              <a:rPr lang="de-DE" altLang="de-DE" b="1" u="sng" dirty="0" smtClean="0"/>
              <a:t>geld</a:t>
            </a:r>
            <a:r>
              <a:rPr lang="de-DE" altLang="de-DE" dirty="0" smtClean="0"/>
              <a:t> als </a:t>
            </a:r>
            <a:endParaRPr lang="de-DE" altLang="de-DE" dirty="0"/>
          </a:p>
          <a:p>
            <a:pPr>
              <a:lnSpc>
                <a:spcPct val="140000"/>
              </a:lnSpc>
            </a:pPr>
            <a:r>
              <a:rPr lang="de-DE" altLang="de-DE" dirty="0"/>
              <a:t>sozialversicherungs-</a:t>
            </a:r>
          </a:p>
          <a:p>
            <a:pPr>
              <a:lnSpc>
                <a:spcPct val="140000"/>
              </a:lnSpc>
            </a:pPr>
            <a:r>
              <a:rPr lang="de-DE" altLang="de-DE" dirty="0"/>
              <a:t>rechtliche Leistung?</a:t>
            </a:r>
          </a:p>
        </p:txBody>
      </p:sp>
      <p:sp>
        <p:nvSpPr>
          <p:cNvPr id="271379" name="AutoShape 19"/>
          <p:cNvSpPr>
            <a:spLocks noChangeArrowheads="1"/>
          </p:cNvSpPr>
          <p:nvPr/>
        </p:nvSpPr>
        <p:spPr bwMode="auto">
          <a:xfrm>
            <a:off x="611561" y="4140407"/>
            <a:ext cx="288925" cy="287337"/>
          </a:xfrm>
          <a:prstGeom prst="rightArrow">
            <a:avLst>
              <a:gd name="adj1" fmla="val 50000"/>
              <a:gd name="adj2" fmla="val 25138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  <p:sp>
        <p:nvSpPr>
          <p:cNvPr id="271380" name="AutoShape 20"/>
          <p:cNvSpPr>
            <a:spLocks noChangeArrowheads="1"/>
          </p:cNvSpPr>
          <p:nvPr/>
        </p:nvSpPr>
        <p:spPr bwMode="auto">
          <a:xfrm>
            <a:off x="5796137" y="4213110"/>
            <a:ext cx="288925" cy="287337"/>
          </a:xfrm>
          <a:prstGeom prst="rightArrow">
            <a:avLst>
              <a:gd name="adj1" fmla="val 50000"/>
              <a:gd name="adj2" fmla="val 25138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09895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67" grpId="0" animBg="1"/>
      <p:bldP spid="271371" grpId="0" animBg="1"/>
      <p:bldP spid="271368" grpId="0" animBg="1"/>
      <p:bldP spid="271369" grpId="0" animBg="1"/>
      <p:bldP spid="271376" grpId="0"/>
      <p:bldP spid="271378" grpId="0"/>
      <p:bldP spid="271379" grpId="0" animBg="1"/>
      <p:bldP spid="27138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771800" y="-27384"/>
            <a:ext cx="5976664" cy="1224136"/>
          </a:xfrm>
        </p:spPr>
        <p:txBody>
          <a:bodyPr/>
          <a:lstStyle/>
          <a:p>
            <a:r>
              <a:rPr lang="de-DE" altLang="de-DE" sz="3600" dirty="0" smtClean="0"/>
              <a:t>Einführung </a:t>
            </a:r>
            <a:r>
              <a:rPr lang="de-DE" altLang="de-DE" sz="3600" dirty="0"/>
              <a:t>von </a:t>
            </a:r>
            <a:r>
              <a:rPr lang="de-DE" altLang="de-DE" sz="3600" dirty="0" smtClean="0"/>
              <a:t>Kurzarbeit</a:t>
            </a:r>
            <a:br>
              <a:rPr lang="de-DE" altLang="de-DE" sz="3600" dirty="0" smtClean="0"/>
            </a:br>
            <a:r>
              <a:rPr lang="de-DE" altLang="de-DE" sz="3600" dirty="0" smtClean="0"/>
              <a:t> und ihre </a:t>
            </a:r>
            <a:r>
              <a:rPr lang="de-DE" altLang="de-DE" sz="3600" dirty="0"/>
              <a:t>Arbeitsrechtliche </a:t>
            </a:r>
            <a:r>
              <a:rPr lang="de-DE" altLang="de-DE" sz="3600" dirty="0" smtClean="0"/>
              <a:t>Zulässigkeit</a:t>
            </a:r>
            <a:endParaRPr lang="de-DE" altLang="de-DE" sz="3600" dirty="0"/>
          </a:p>
        </p:txBody>
      </p:sp>
      <p:sp>
        <p:nvSpPr>
          <p:cNvPr id="3471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79450" y="1600200"/>
            <a:ext cx="8464550" cy="4525963"/>
          </a:xfrm>
          <a:prstGeom prst="rect">
            <a:avLst/>
          </a:prstGeom>
        </p:spPr>
        <p:txBody>
          <a:bodyPr/>
          <a:lstStyle/>
          <a:p>
            <a:pPr>
              <a:buFont typeface="Arial" charset="0"/>
              <a:buNone/>
              <a:tabLst>
                <a:tab pos="1438275" algn="l"/>
              </a:tabLst>
            </a:pPr>
            <a:endParaRPr lang="de-DE" altLang="de-DE" sz="2200" dirty="0" smtClean="0"/>
          </a:p>
          <a:p>
            <a:pPr>
              <a:buFont typeface="Arial" charset="0"/>
              <a:buNone/>
              <a:tabLst>
                <a:tab pos="1438275" algn="l"/>
              </a:tabLst>
            </a:pPr>
            <a:r>
              <a:rPr lang="de-DE" altLang="de-DE" sz="2200" dirty="0" smtClean="0"/>
              <a:t>Die </a:t>
            </a:r>
            <a:r>
              <a:rPr lang="de-DE" altLang="de-DE" sz="2200" dirty="0"/>
              <a:t>Einführung von Kurzarbeit ist arbeitsrechtlich </a:t>
            </a:r>
            <a:r>
              <a:rPr lang="de-DE" altLang="de-DE" sz="2200" b="1" u="sng" dirty="0" smtClean="0">
                <a:solidFill>
                  <a:srgbClr val="FF0000"/>
                </a:solidFill>
              </a:rPr>
              <a:t>nur</a:t>
            </a:r>
            <a:r>
              <a:rPr lang="de-DE" altLang="de-DE" sz="2200" dirty="0" smtClean="0"/>
              <a:t> zulässig</a:t>
            </a:r>
            <a:endParaRPr lang="de-DE" altLang="de-DE" sz="2200" dirty="0"/>
          </a:p>
          <a:p>
            <a:pPr>
              <a:buFont typeface="Arial" charset="0"/>
              <a:buNone/>
              <a:tabLst>
                <a:tab pos="1438275" algn="l"/>
              </a:tabLst>
            </a:pPr>
            <a:r>
              <a:rPr lang="de-DE" altLang="de-DE" sz="2200" dirty="0" smtClean="0"/>
              <a:t>aufgrund:</a:t>
            </a:r>
            <a:endParaRPr lang="de-DE" altLang="de-DE" sz="2200" dirty="0"/>
          </a:p>
          <a:p>
            <a:pPr>
              <a:buFont typeface="Arial" charset="0"/>
              <a:buNone/>
              <a:tabLst>
                <a:tab pos="1438275" algn="l"/>
              </a:tabLst>
            </a:pPr>
            <a:endParaRPr lang="de-DE" altLang="de-DE" sz="1200" dirty="0"/>
          </a:p>
          <a:p>
            <a:pPr>
              <a:buSzTx/>
              <a:tabLst>
                <a:tab pos="1438275" algn="l"/>
              </a:tabLst>
            </a:pPr>
            <a:r>
              <a:rPr lang="de-DE" altLang="de-DE" sz="2200" b="1" dirty="0"/>
              <a:t>einvernehmlicher Einigung mit den betroffenen Arbeit-   	 </a:t>
            </a:r>
            <a:r>
              <a:rPr lang="de-DE" altLang="de-DE" sz="2200" b="1" dirty="0" err="1" smtClean="0"/>
              <a:t>nehmern</a:t>
            </a:r>
            <a:r>
              <a:rPr lang="de-DE" altLang="de-DE" sz="2200" b="1" dirty="0" smtClean="0"/>
              <a:t> </a:t>
            </a:r>
            <a:r>
              <a:rPr lang="de-DE" altLang="de-DE" sz="2200" b="1" dirty="0"/>
              <a:t>(Arbeitsvertrag / Ergänzungsvereinbarung) oder</a:t>
            </a:r>
          </a:p>
          <a:p>
            <a:pPr>
              <a:buSzTx/>
              <a:tabLst>
                <a:tab pos="1438275" algn="l"/>
              </a:tabLst>
            </a:pPr>
            <a:r>
              <a:rPr lang="de-DE" altLang="de-DE" sz="2200" b="1" dirty="0"/>
              <a:t>Tarifvertrag oder</a:t>
            </a:r>
          </a:p>
          <a:p>
            <a:pPr>
              <a:buSzTx/>
              <a:tabLst>
                <a:tab pos="1438275" algn="l"/>
              </a:tabLst>
            </a:pPr>
            <a:r>
              <a:rPr lang="de-DE" altLang="de-DE" sz="2200" b="1" dirty="0"/>
              <a:t>Betriebsvereinbarung</a:t>
            </a:r>
          </a:p>
          <a:p>
            <a:pPr>
              <a:buSzTx/>
              <a:buFontTx/>
              <a:buChar char="-"/>
              <a:tabLst>
                <a:tab pos="1438275" algn="l"/>
              </a:tabLst>
            </a:pPr>
            <a:endParaRPr lang="de-DE" altLang="de-DE" sz="2200" dirty="0"/>
          </a:p>
          <a:p>
            <a:pPr marL="1435100" indent="-1435100">
              <a:buSzTx/>
              <a:buFontTx/>
              <a:buNone/>
              <a:tabLst>
                <a:tab pos="1438275" algn="l"/>
              </a:tabLst>
            </a:pPr>
            <a:r>
              <a:rPr lang="de-DE" altLang="de-DE" sz="2200" b="1" u="sng" dirty="0">
                <a:solidFill>
                  <a:srgbClr val="FF0000"/>
                </a:solidFill>
              </a:rPr>
              <a:t>Achtung:</a:t>
            </a:r>
            <a:r>
              <a:rPr lang="de-DE" altLang="de-DE" sz="2200" b="1" dirty="0">
                <a:solidFill>
                  <a:srgbClr val="FF0000"/>
                </a:solidFill>
              </a:rPr>
              <a:t> 	Bei unzulässiger Einführung haben </a:t>
            </a:r>
            <a:r>
              <a:rPr lang="de-DE" altLang="de-DE" sz="2200" b="1" dirty="0" smtClean="0">
                <a:solidFill>
                  <a:srgbClr val="FF0000"/>
                </a:solidFill>
              </a:rPr>
              <a:t>die Arbeitnehmer</a:t>
            </a:r>
          </a:p>
          <a:p>
            <a:pPr marL="1435100" indent="-1435100">
              <a:buSzTx/>
              <a:buFontTx/>
              <a:buNone/>
              <a:tabLst>
                <a:tab pos="1438275" algn="l"/>
              </a:tabLst>
            </a:pPr>
            <a:r>
              <a:rPr lang="de-DE" altLang="de-DE" sz="2200" b="1" dirty="0">
                <a:solidFill>
                  <a:srgbClr val="FF0000"/>
                </a:solidFill>
              </a:rPr>
              <a:t>	</a:t>
            </a:r>
            <a:r>
              <a:rPr lang="de-DE" altLang="de-DE" sz="2200" b="1" dirty="0" smtClean="0">
                <a:solidFill>
                  <a:srgbClr val="FF0000"/>
                </a:solidFill>
              </a:rPr>
              <a:t>Anspruch </a:t>
            </a:r>
            <a:r>
              <a:rPr lang="de-DE" altLang="de-DE" sz="2200" b="1" dirty="0">
                <a:solidFill>
                  <a:srgbClr val="FF0000"/>
                </a:solidFill>
              </a:rPr>
              <a:t>auf </a:t>
            </a:r>
            <a:r>
              <a:rPr lang="de-DE" altLang="de-DE" sz="2200" b="1" dirty="0" smtClean="0">
                <a:solidFill>
                  <a:srgbClr val="FF0000"/>
                </a:solidFill>
              </a:rPr>
              <a:t>Annahmeverzugslohn </a:t>
            </a:r>
            <a:r>
              <a:rPr lang="de-DE" altLang="de-DE" sz="2200" b="1" dirty="0">
                <a:solidFill>
                  <a:srgbClr val="FF0000"/>
                </a:solidFill>
              </a:rPr>
              <a:t>nach § 615 </a:t>
            </a:r>
            <a:r>
              <a:rPr lang="de-DE" altLang="de-DE" sz="2200" b="1" dirty="0" smtClean="0">
                <a:solidFill>
                  <a:srgbClr val="FF0000"/>
                </a:solidFill>
              </a:rPr>
              <a:t>BGB !</a:t>
            </a:r>
          </a:p>
          <a:p>
            <a:pPr marL="1435100" indent="-1435100">
              <a:buSzTx/>
              <a:buFontTx/>
              <a:buNone/>
              <a:tabLst>
                <a:tab pos="1438275" algn="l"/>
              </a:tabLst>
            </a:pPr>
            <a:endParaRPr lang="de-DE" altLang="de-DE" sz="2200" b="1" dirty="0">
              <a:solidFill>
                <a:srgbClr val="FF0000"/>
              </a:solidFill>
            </a:endParaRPr>
          </a:p>
          <a:p>
            <a:pPr>
              <a:buFont typeface="Arial" charset="0"/>
              <a:buNone/>
              <a:tabLst>
                <a:tab pos="1438275" algn="l"/>
              </a:tabLst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1309440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Ae Klostermann pp.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40B5C53-7286-4F27-BE50-43E45EE3FD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Training</Template>
  <TotalTime>0</TotalTime>
  <Words>822</Words>
  <Application>Microsoft Office PowerPoint</Application>
  <PresentationFormat>Bildschirmpräsentation (4:3)</PresentationFormat>
  <Paragraphs>303</Paragraphs>
  <Slides>25</Slides>
  <Notes>23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26" baseType="lpstr">
      <vt:lpstr>RAe Klostermann pp.</vt:lpstr>
      <vt:lpstr>Corona-Krise Kurzarbeit und alternative Arbeitszeitmodelle  in und nach der Krise        Norbert H. Müller     Marc Rumpenhorst  Dr. Stephan Fahrig LL.M.       Rechtsanwalt        Rechtsanwalt   Rechtsanwalt I Notar  Fachanwalt für Arbeitsrecht  Fachanwalt für Arbeitsrecht  Fachanwalt für Arbeitsrecht                 Fachanwalt für Steuerrecht      Fachanwalt für Medizinrecht                                                </vt:lpstr>
      <vt:lpstr>  Arbeitsrechtliche Instrumente in der Krise </vt:lpstr>
      <vt:lpstr>Krisenbedingte Kündigung / Änderungskündigung</vt:lpstr>
      <vt:lpstr>  Kurzarbeit und Kurzarbeitergeld</vt:lpstr>
      <vt:lpstr>Sinn und Zweck von Kurzarbeit und Kurzarbeitergeld</vt:lpstr>
      <vt:lpstr>Vorteile von  Kurzarbeit</vt:lpstr>
      <vt:lpstr>Vorteile  von Kurzarbeit</vt:lpstr>
      <vt:lpstr>Kurzarbeit  im Rechtssinne</vt:lpstr>
      <vt:lpstr>Einführung von Kurzarbeit  und ihre Arbeitsrechtliche Zulässigkeit</vt:lpstr>
      <vt:lpstr>Kollektivarbeitsrechtliche Zulässigkeit von Kurzarbeit</vt:lpstr>
      <vt:lpstr>Voraussetzungen des Kurzarbeitergeldes</vt:lpstr>
      <vt:lpstr>Verfahren bei Kurzarbeitergeld</vt:lpstr>
      <vt:lpstr>Alternative Teilzeitarbeit</vt:lpstr>
      <vt:lpstr>Vorteile von  Teilzeitarbeit</vt:lpstr>
      <vt:lpstr>Einführung  von Teilzeitarbeit</vt:lpstr>
      <vt:lpstr>Betriebsferien / Abbau von Arbeitszeitkonten</vt:lpstr>
      <vt:lpstr>Voraussetzungen von Betriebsferien</vt:lpstr>
      <vt:lpstr>Alternative Arbeitszeitmodelle </vt:lpstr>
      <vt:lpstr>Arbeitszeitmodelle Beispiele</vt:lpstr>
      <vt:lpstr>Zulässigkeit von Arbeitszeitmodellen</vt:lpstr>
      <vt:lpstr>Unbezahlte Freistellung / Sabbatical</vt:lpstr>
      <vt:lpstr>Sabbatical als Folge der erarbeiteten Freizeit</vt:lpstr>
      <vt:lpstr>WORST CASE: krisenbedingte (Änderungs)kündigung </vt:lpstr>
      <vt:lpstr>Unsere Beratung im Arbeitsrecht</vt:lpstr>
      <vt:lpstr>Unsere Ansprechpartner für Sie im Arbeitsrecht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2015-02-16T08:55:50Z</dcterms:created>
  <dcterms:modified xsi:type="dcterms:W3CDTF">2020-03-30T08:57:38Z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TC016745579991</vt:lpwstr>
  </property>
</Properties>
</file>